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62" r:id="rId3"/>
    <p:sldId id="263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072362" cy="928694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14348" y="3571876"/>
            <a:ext cx="7058052" cy="2066924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3275856" y="4509120"/>
            <a:ext cx="1440160" cy="432048"/>
          </a:xfrm>
          <a:prstGeom prst="rect">
            <a:avLst/>
          </a:prstGeom>
          <a:noFill/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 rot="16200000">
            <a:off x="7422433" y="3239107"/>
            <a:ext cx="28083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rgbClr val="807F84"/>
                </a:solidFill>
                <a:latin typeface="+mj-lt"/>
              </a:rPr>
              <a:t>FZI FORSCHUNGSZENTRUM</a:t>
            </a:r>
            <a:endParaRPr lang="de-DE" sz="1400" dirty="0">
              <a:solidFill>
                <a:srgbClr val="807F84"/>
              </a:solidFill>
              <a:latin typeface="+mj-lt"/>
            </a:endParaRPr>
          </a:p>
        </p:txBody>
      </p:sp>
      <p:sp>
        <p:nvSpPr>
          <p:cNvPr id="9" name="Textfeld 8"/>
          <p:cNvSpPr txBox="1"/>
          <p:nvPr/>
        </p:nvSpPr>
        <p:spPr>
          <a:xfrm rot="16200000">
            <a:off x="8340569" y="2521972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  <a:latin typeface="+mj-lt"/>
              </a:rPr>
              <a:t>INFORMATIK</a:t>
            </a:r>
            <a:endParaRPr lang="de-DE" sz="1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371624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buClr>
                <a:srgbClr val="007749"/>
              </a:buClr>
              <a:buFont typeface="Wingdings" pitchFamily="2" charset="2"/>
              <a:buChar char="§"/>
              <a:defRPr/>
            </a:lvl3pPr>
            <a:lvl4pPr>
              <a:buClr>
                <a:srgbClr val="007749"/>
              </a:buClr>
              <a:buFont typeface="Arial" pitchFamily="34" charset="0"/>
              <a:buChar char="•"/>
              <a:defRPr/>
            </a:lvl4pPr>
            <a:lvl5pPr marL="2058988" indent="-230188">
              <a:buClr>
                <a:srgbClr val="007749"/>
              </a:buClr>
              <a:buFont typeface="Symbol" pitchFamily="18" charset="2"/>
              <a:buChar char="-"/>
              <a:defRPr sz="1400"/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all"/>
            </a:lvl1pPr>
          </a:lstStyle>
          <a:p>
            <a:r>
              <a:rPr lang="de-DE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>
                <a:latin typeface="+mn-lt"/>
              </a:defRPr>
            </a:lvl1pPr>
          </a:lstStyle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4497412" cy="585311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auf Platzhalter ziehen oder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528" y="214290"/>
            <a:ext cx="7704856" cy="917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</a:t>
            </a:r>
            <a:br>
              <a:rPr lang="de-DE" dirty="0" smtClean="0"/>
            </a:br>
            <a:r>
              <a:rPr lang="de-DE" dirty="0" smtClean="0"/>
              <a:t>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528" y="1285860"/>
            <a:ext cx="8186766" cy="5072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33068" y="6500834"/>
            <a:ext cx="2133600" cy="2206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807F8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451B461-A921-4047-97F0-7821967E5319}" type="datetimeFigureOut">
              <a:rPr lang="de-DE" smtClean="0"/>
              <a:t>25.05.12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947694" y="6500834"/>
            <a:ext cx="2895600" cy="2206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807F8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376694" y="6500834"/>
            <a:ext cx="2133600" cy="2206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807F8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C9C1480-C04F-174B-B1A7-B0345D61AF60}" type="slidenum">
              <a:rPr lang="de-DE" smtClean="0"/>
              <a:t>‹Nr.›</a:t>
            </a:fld>
            <a:endParaRPr lang="de-DE"/>
          </a:p>
        </p:txBody>
      </p:sp>
      <p:pic>
        <p:nvPicPr>
          <p:cNvPr id="7" name="Grafik 6" descr="FZI+Logo+JPG.jpg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8286776" y="142852"/>
            <a:ext cx="460420" cy="804870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 rot="16200000">
            <a:off x="6115608" y="3829608"/>
            <a:ext cx="5805264" cy="251520"/>
          </a:xfrm>
          <a:prstGeom prst="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007749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7749"/>
        </a:buClr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7749"/>
        </a:buClr>
        <a:buSzPct val="80000"/>
        <a:buFont typeface="Wingdings" pitchFamily="2" charset="2"/>
        <a:buChar char="§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07749"/>
        </a:buClr>
        <a:buSzPct val="80000"/>
        <a:buFont typeface="Wingdings" pitchFamily="2" charset="2"/>
        <a:buChar char="§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007749"/>
        </a:buClr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7749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7035618" y="3618096"/>
            <a:ext cx="425742" cy="397407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Criteria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Coverage</a:t>
            </a:r>
            <a:r>
              <a:rPr lang="de-DE" dirty="0" smtClean="0"/>
              <a:t> </a:t>
            </a:r>
            <a:r>
              <a:rPr lang="de-DE" dirty="0" err="1" smtClean="0"/>
              <a:t>Specifications</a:t>
            </a:r>
            <a:endParaRPr lang="de-DE" dirty="0"/>
          </a:p>
        </p:txBody>
      </p:sp>
      <p:sp>
        <p:nvSpPr>
          <p:cNvPr id="5" name="Gefaltete Ecke 4"/>
          <p:cNvSpPr/>
          <p:nvPr/>
        </p:nvSpPr>
        <p:spPr>
          <a:xfrm>
            <a:off x="820149" y="1508198"/>
            <a:ext cx="1944547" cy="939316"/>
          </a:xfrm>
          <a:prstGeom prst="foldedCorner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Selected </a:t>
            </a:r>
            <a:r>
              <a:rPr lang="de-DE" dirty="0" err="1" smtClean="0"/>
              <a:t>Coverage</a:t>
            </a:r>
            <a:r>
              <a:rPr lang="de-DE" dirty="0" smtClean="0"/>
              <a:t> </a:t>
            </a:r>
            <a:r>
              <a:rPr lang="de-DE" dirty="0" err="1" smtClean="0"/>
              <a:t>Criteria</a:t>
            </a:r>
            <a:endParaRPr lang="de-DE" dirty="0"/>
          </a:p>
        </p:txBody>
      </p:sp>
      <p:sp>
        <p:nvSpPr>
          <p:cNvPr id="6" name="Gefaltete Ecke 5"/>
          <p:cNvSpPr/>
          <p:nvPr/>
        </p:nvSpPr>
        <p:spPr>
          <a:xfrm>
            <a:off x="820149" y="3962584"/>
            <a:ext cx="1944547" cy="939316"/>
          </a:xfrm>
          <a:prstGeom prst="foldedCorner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Coverage</a:t>
            </a:r>
            <a:r>
              <a:rPr lang="de-DE" dirty="0" smtClean="0"/>
              <a:t> </a:t>
            </a:r>
            <a:r>
              <a:rPr lang="de-DE" dirty="0" err="1" smtClean="0"/>
              <a:t>Specifications</a:t>
            </a:r>
            <a:endParaRPr lang="de-DE" dirty="0"/>
          </a:p>
        </p:txBody>
      </p:sp>
      <p:sp>
        <p:nvSpPr>
          <p:cNvPr id="7" name="Gefaltete Ecke 6"/>
          <p:cNvSpPr/>
          <p:nvPr/>
        </p:nvSpPr>
        <p:spPr>
          <a:xfrm>
            <a:off x="4187004" y="2632731"/>
            <a:ext cx="1944547" cy="939316"/>
          </a:xfrm>
          <a:prstGeom prst="foldedCorner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RD-SEFF</a:t>
            </a:r>
            <a:br>
              <a:rPr lang="de-DE" dirty="0" smtClean="0"/>
            </a:br>
            <a:r>
              <a:rPr lang="de-DE" dirty="0" smtClean="0"/>
              <a:t>(Model)</a:t>
            </a:r>
            <a:endParaRPr lang="de-DE" dirty="0"/>
          </a:p>
        </p:txBody>
      </p:sp>
      <p:sp>
        <p:nvSpPr>
          <p:cNvPr id="8" name="Abgerundetes Rechteck 7"/>
          <p:cNvSpPr/>
          <p:nvPr/>
        </p:nvSpPr>
        <p:spPr>
          <a:xfrm>
            <a:off x="820149" y="2817948"/>
            <a:ext cx="1944547" cy="568882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Generate</a:t>
            </a:r>
            <a:r>
              <a:rPr lang="de-DE" dirty="0" smtClean="0"/>
              <a:t> </a:t>
            </a:r>
            <a:r>
              <a:rPr lang="de-DE" dirty="0" err="1" smtClean="0"/>
              <a:t>Specs</a:t>
            </a:r>
            <a:endParaRPr lang="de-DE" dirty="0"/>
          </a:p>
        </p:txBody>
      </p:sp>
      <p:cxnSp>
        <p:nvCxnSpPr>
          <p:cNvPr id="10" name="Gerade Verbindung mit Pfeil 9"/>
          <p:cNvCxnSpPr>
            <a:stCxn id="5" idx="2"/>
            <a:endCxn id="8" idx="0"/>
          </p:cNvCxnSpPr>
          <p:nvPr/>
        </p:nvCxnSpPr>
        <p:spPr>
          <a:xfrm>
            <a:off x="1792423" y="2447514"/>
            <a:ext cx="0" cy="370434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>
            <a:stCxn id="7" idx="1"/>
            <a:endCxn id="8" idx="3"/>
          </p:cNvCxnSpPr>
          <p:nvPr/>
        </p:nvCxnSpPr>
        <p:spPr>
          <a:xfrm flipH="1">
            <a:off x="2764696" y="3102389"/>
            <a:ext cx="1422308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>
            <a:stCxn id="8" idx="2"/>
            <a:endCxn id="6" idx="0"/>
          </p:cNvCxnSpPr>
          <p:nvPr/>
        </p:nvCxnSpPr>
        <p:spPr>
          <a:xfrm>
            <a:off x="1792423" y="3386830"/>
            <a:ext cx="0" cy="575754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2949891" y="1878081"/>
            <a:ext cx="1719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Visit</a:t>
            </a:r>
            <a:r>
              <a:rPr lang="de-DE" dirty="0" smtClean="0"/>
              <a:t> all </a:t>
            </a:r>
            <a:r>
              <a:rPr lang="de-DE" dirty="0" err="1" smtClean="0"/>
              <a:t>actions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2949891" y="3962584"/>
            <a:ext cx="25699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de-DE" dirty="0" smtClean="0"/>
              <a:t>Cover </a:t>
            </a:r>
            <a:r>
              <a:rPr lang="de-DE" dirty="0" err="1" smtClean="0"/>
              <a:t>at</a:t>
            </a:r>
            <a:r>
              <a:rPr lang="de-DE" dirty="0" smtClean="0"/>
              <a:t> least </a:t>
            </a:r>
            <a:r>
              <a:rPr lang="de-DE" dirty="0" err="1" smtClean="0"/>
              <a:t>once</a:t>
            </a:r>
            <a:r>
              <a:rPr lang="de-DE" dirty="0" smtClean="0"/>
              <a:t>:</a:t>
            </a:r>
          </a:p>
          <a:p>
            <a:pPr marL="342900" indent="-342900">
              <a:buAutoNum type="arabicParenR"/>
            </a:pPr>
            <a:r>
              <a:rPr lang="de-DE" dirty="0" smtClean="0"/>
              <a:t>Cover </a:t>
            </a:r>
            <a:r>
              <a:rPr lang="de-DE" dirty="0" err="1" smtClean="0"/>
              <a:t>at</a:t>
            </a:r>
            <a:r>
              <a:rPr lang="de-DE" dirty="0" smtClean="0"/>
              <a:t> least </a:t>
            </a:r>
            <a:r>
              <a:rPr lang="de-DE" dirty="0" err="1" smtClean="0"/>
              <a:t>once</a:t>
            </a:r>
            <a:r>
              <a:rPr lang="de-DE" dirty="0" smtClean="0"/>
              <a:t>:</a:t>
            </a:r>
          </a:p>
          <a:p>
            <a:pPr marL="342900" indent="-342900">
              <a:buAutoNum type="arabicParenR"/>
            </a:pPr>
            <a:r>
              <a:rPr lang="de-DE" dirty="0" smtClean="0"/>
              <a:t>Cover </a:t>
            </a:r>
            <a:r>
              <a:rPr lang="de-DE" dirty="0" err="1" smtClean="0"/>
              <a:t>at</a:t>
            </a:r>
            <a:r>
              <a:rPr lang="de-DE" dirty="0" smtClean="0"/>
              <a:t> least </a:t>
            </a:r>
            <a:r>
              <a:rPr lang="de-DE" dirty="0" err="1" smtClean="0"/>
              <a:t>once</a:t>
            </a:r>
            <a:r>
              <a:rPr lang="de-DE" dirty="0" smtClean="0"/>
              <a:t>:</a:t>
            </a:r>
            <a:endParaRPr lang="de-DE" dirty="0"/>
          </a:p>
        </p:txBody>
      </p:sp>
      <p:sp>
        <p:nvSpPr>
          <p:cNvPr id="20" name="Oval 19"/>
          <p:cNvSpPr/>
          <p:nvPr/>
        </p:nvSpPr>
        <p:spPr>
          <a:xfrm>
            <a:off x="7149278" y="2447514"/>
            <a:ext cx="198423" cy="185217"/>
          </a:xfrm>
          <a:prstGeom prst="ellipse">
            <a:avLst/>
          </a:prstGeom>
          <a:solidFill>
            <a:schemeClr val="tx1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Oval 20"/>
          <p:cNvSpPr/>
          <p:nvPr/>
        </p:nvSpPr>
        <p:spPr>
          <a:xfrm>
            <a:off x="7149278" y="3724191"/>
            <a:ext cx="198423" cy="185217"/>
          </a:xfrm>
          <a:prstGeom prst="ellipse">
            <a:avLst/>
          </a:prstGeom>
          <a:solidFill>
            <a:schemeClr val="tx1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Abgerundetes Rechteck 22"/>
          <p:cNvSpPr/>
          <p:nvPr/>
        </p:nvSpPr>
        <p:spPr>
          <a:xfrm>
            <a:off x="6468595" y="2884354"/>
            <a:ext cx="1559789" cy="51570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Internal Action</a:t>
            </a:r>
            <a:endParaRPr lang="de-DE" dirty="0"/>
          </a:p>
        </p:txBody>
      </p:sp>
      <p:cxnSp>
        <p:nvCxnSpPr>
          <p:cNvPr id="25" name="Gerade Verbindung mit Pfeil 24"/>
          <p:cNvCxnSpPr/>
          <p:nvPr/>
        </p:nvCxnSpPr>
        <p:spPr>
          <a:xfrm>
            <a:off x="7248489" y="2632731"/>
            <a:ext cx="0" cy="251623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 flipH="1">
            <a:off x="7248489" y="3400059"/>
            <a:ext cx="1" cy="218037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5719325" y="4068423"/>
            <a:ext cx="198423" cy="185217"/>
          </a:xfrm>
          <a:prstGeom prst="ellipse">
            <a:avLst/>
          </a:prstGeom>
          <a:solidFill>
            <a:schemeClr val="tx1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3" name="Gruppierung 32"/>
          <p:cNvGrpSpPr/>
          <p:nvPr/>
        </p:nvGrpSpPr>
        <p:grpSpPr>
          <a:xfrm>
            <a:off x="5666838" y="4610588"/>
            <a:ext cx="312083" cy="291312"/>
            <a:chOff x="6156512" y="4594602"/>
            <a:chExt cx="425742" cy="397407"/>
          </a:xfrm>
        </p:grpSpPr>
        <p:sp>
          <p:nvSpPr>
            <p:cNvPr id="31" name="Oval 30"/>
            <p:cNvSpPr/>
            <p:nvPr/>
          </p:nvSpPr>
          <p:spPr>
            <a:xfrm>
              <a:off x="6156512" y="4594602"/>
              <a:ext cx="425742" cy="397407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Oval 31"/>
            <p:cNvSpPr/>
            <p:nvPr/>
          </p:nvSpPr>
          <p:spPr>
            <a:xfrm>
              <a:off x="6270172" y="4700697"/>
              <a:ext cx="198423" cy="185217"/>
            </a:xfrm>
            <a:prstGeom prst="ellipse">
              <a:avLst/>
            </a:prstGeom>
            <a:solidFill>
              <a:schemeClr val="tx1"/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4" name="Abgerundetes Rechteck 33"/>
          <p:cNvSpPr/>
          <p:nvPr/>
        </p:nvSpPr>
        <p:spPr>
          <a:xfrm>
            <a:off x="5472958" y="4310290"/>
            <a:ext cx="779893" cy="257852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000" dirty="0" smtClean="0"/>
              <a:t>Internal Action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859486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Coverage</a:t>
            </a:r>
            <a:r>
              <a:rPr lang="de-DE" dirty="0" smtClean="0"/>
              <a:t> Framework </a:t>
            </a:r>
            <a:r>
              <a:rPr lang="de-DE" dirty="0" err="1" smtClean="0"/>
              <a:t>and</a:t>
            </a:r>
            <a:r>
              <a:rPr lang="de-DE" dirty="0" smtClean="0"/>
              <a:t> Model Updates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107143" y="2513662"/>
            <a:ext cx="2407535" cy="1084844"/>
          </a:xfrm>
          <a:prstGeom prst="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Framework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164142" y="2533763"/>
            <a:ext cx="1778918" cy="68107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Coverage</a:t>
            </a:r>
            <a:r>
              <a:rPr lang="de-DE" dirty="0" smtClean="0"/>
              <a:t> Suite</a:t>
            </a:r>
            <a:endParaRPr lang="de-DE" dirty="0"/>
          </a:p>
        </p:txBody>
      </p:sp>
      <p:sp>
        <p:nvSpPr>
          <p:cNvPr id="5" name="Gefaltete Ecke 4"/>
          <p:cNvSpPr/>
          <p:nvPr/>
        </p:nvSpPr>
        <p:spPr>
          <a:xfrm>
            <a:off x="164142" y="3214841"/>
            <a:ext cx="747118" cy="727640"/>
          </a:xfrm>
          <a:prstGeom prst="foldedCorner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Input</a:t>
            </a:r>
            <a:endParaRPr lang="de-DE" dirty="0"/>
          </a:p>
        </p:txBody>
      </p:sp>
      <p:cxnSp>
        <p:nvCxnSpPr>
          <p:cNvPr id="8" name="Gerade Verbindung mit Pfeil 7"/>
          <p:cNvCxnSpPr>
            <a:stCxn id="5" idx="3"/>
            <a:endCxn id="3" idx="1"/>
          </p:cNvCxnSpPr>
          <p:nvPr/>
        </p:nvCxnSpPr>
        <p:spPr>
          <a:xfrm flipV="1">
            <a:off x="911260" y="3056084"/>
            <a:ext cx="2195883" cy="5225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>
            <a:stCxn id="3" idx="3"/>
            <a:endCxn id="15" idx="1"/>
          </p:cNvCxnSpPr>
          <p:nvPr/>
        </p:nvCxnSpPr>
        <p:spPr>
          <a:xfrm>
            <a:off x="5514678" y="3056084"/>
            <a:ext cx="2050923" cy="4961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2571790" y="4220307"/>
            <a:ext cx="3610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Update</a:t>
            </a:r>
          </a:p>
          <a:p>
            <a:pPr algn="ctr"/>
            <a:r>
              <a:rPr lang="de-DE" dirty="0" err="1" smtClean="0"/>
              <a:t>ObservedCoverageSpecifications</a:t>
            </a:r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6533801" y="2507304"/>
            <a:ext cx="1778918" cy="68107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Coverage</a:t>
            </a:r>
            <a:r>
              <a:rPr lang="de-DE" dirty="0" smtClean="0"/>
              <a:t> Suite</a:t>
            </a:r>
            <a:endParaRPr lang="de-DE" dirty="0"/>
          </a:p>
        </p:txBody>
      </p:sp>
      <p:sp>
        <p:nvSpPr>
          <p:cNvPr id="14" name="Gefaltete Ecke 13"/>
          <p:cNvSpPr/>
          <p:nvPr/>
        </p:nvSpPr>
        <p:spPr>
          <a:xfrm>
            <a:off x="6533801" y="3188382"/>
            <a:ext cx="747118" cy="727640"/>
          </a:xfrm>
          <a:prstGeom prst="foldedCorner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Input</a:t>
            </a:r>
            <a:endParaRPr lang="de-DE" dirty="0"/>
          </a:p>
        </p:txBody>
      </p:sp>
      <p:sp>
        <p:nvSpPr>
          <p:cNvPr id="15" name="Gefaltete Ecke 14"/>
          <p:cNvSpPr/>
          <p:nvPr/>
        </p:nvSpPr>
        <p:spPr>
          <a:xfrm>
            <a:off x="7565601" y="3188382"/>
            <a:ext cx="747118" cy="727640"/>
          </a:xfrm>
          <a:prstGeom prst="foldedCorner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Out-</a:t>
            </a:r>
            <a:r>
              <a:rPr lang="de-DE" dirty="0" err="1" smtClean="0"/>
              <a:t>put</a:t>
            </a:r>
            <a:endParaRPr lang="de-DE" dirty="0"/>
          </a:p>
        </p:txBody>
      </p:sp>
      <p:sp>
        <p:nvSpPr>
          <p:cNvPr id="6" name="Gefaltete Ecke 5"/>
          <p:cNvSpPr/>
          <p:nvPr/>
        </p:nvSpPr>
        <p:spPr>
          <a:xfrm>
            <a:off x="1195942" y="3214841"/>
            <a:ext cx="747118" cy="727640"/>
          </a:xfrm>
          <a:prstGeom prst="foldedCorner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Out-</a:t>
            </a:r>
            <a:r>
              <a:rPr lang="de-DE" dirty="0" err="1" smtClean="0"/>
              <a:t>put</a:t>
            </a:r>
            <a:endParaRPr lang="de-DE" dirty="0"/>
          </a:p>
        </p:txBody>
      </p:sp>
      <p:sp>
        <p:nvSpPr>
          <p:cNvPr id="7" name="Richtungspfeil 6"/>
          <p:cNvSpPr/>
          <p:nvPr/>
        </p:nvSpPr>
        <p:spPr>
          <a:xfrm>
            <a:off x="165628" y="1131886"/>
            <a:ext cx="3221039" cy="773114"/>
          </a:xfrm>
          <a:prstGeom prst="homePlate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Prepare</a:t>
            </a:r>
            <a:r>
              <a:rPr lang="de-DE" dirty="0" smtClean="0"/>
              <a:t> </a:t>
            </a:r>
            <a:r>
              <a:rPr lang="de-DE" dirty="0" err="1" smtClean="0"/>
              <a:t>Coverage</a:t>
            </a:r>
            <a:r>
              <a:rPr lang="de-DE" dirty="0" smtClean="0"/>
              <a:t> </a:t>
            </a:r>
            <a:r>
              <a:rPr lang="de-DE" dirty="0" err="1" smtClean="0"/>
              <a:t>Capturing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12" name="Eingebuchteter Richtungspfeil 11"/>
          <p:cNvSpPr/>
          <p:nvPr/>
        </p:nvSpPr>
        <p:spPr>
          <a:xfrm>
            <a:off x="3206750" y="1131886"/>
            <a:ext cx="2815167" cy="773114"/>
          </a:xfrm>
          <a:prstGeom prst="chevron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Capture </a:t>
            </a:r>
            <a:r>
              <a:rPr lang="de-DE" dirty="0" err="1"/>
              <a:t>Coverage</a:t>
            </a:r>
            <a:endParaRPr lang="de-DE" dirty="0"/>
          </a:p>
        </p:txBody>
      </p:sp>
      <p:sp>
        <p:nvSpPr>
          <p:cNvPr id="16" name="Eingebuchteter Richtungspfeil 15"/>
          <p:cNvSpPr/>
          <p:nvPr/>
        </p:nvSpPr>
        <p:spPr>
          <a:xfrm>
            <a:off x="5874821" y="1131886"/>
            <a:ext cx="2815167" cy="773114"/>
          </a:xfrm>
          <a:prstGeom prst="chevron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Captured</a:t>
            </a:r>
            <a:r>
              <a:rPr lang="de-DE" dirty="0" smtClean="0"/>
              <a:t> </a:t>
            </a:r>
            <a:r>
              <a:rPr lang="de-DE" dirty="0" err="1" smtClean="0"/>
              <a:t>Coverage</a:t>
            </a:r>
            <a:r>
              <a:rPr lang="de-DE" dirty="0" smtClean="0"/>
              <a:t>, e.g. Display</a:t>
            </a:r>
            <a:endParaRPr lang="de-DE" dirty="0"/>
          </a:p>
        </p:txBody>
      </p:sp>
      <p:sp>
        <p:nvSpPr>
          <p:cNvPr id="17" name="Gefaltete Ecke 16"/>
          <p:cNvSpPr/>
          <p:nvPr/>
        </p:nvSpPr>
        <p:spPr>
          <a:xfrm>
            <a:off x="4310168" y="3603947"/>
            <a:ext cx="747118" cy="727640"/>
          </a:xfrm>
          <a:prstGeom prst="foldedCorner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Out-</a:t>
            </a:r>
            <a:r>
              <a:rPr lang="de-DE" dirty="0" err="1" smtClean="0"/>
              <a:t>put</a:t>
            </a:r>
            <a:endParaRPr lang="de-DE" dirty="0"/>
          </a:p>
        </p:txBody>
      </p:sp>
      <p:sp>
        <p:nvSpPr>
          <p:cNvPr id="10" name="Gebogener Pfeil 9"/>
          <p:cNvSpPr/>
          <p:nvPr/>
        </p:nvSpPr>
        <p:spPr>
          <a:xfrm flipV="1">
            <a:off x="4033118" y="3479439"/>
            <a:ext cx="502672" cy="63503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9759704"/>
              <a:gd name="adj5" fmla="val 12500"/>
            </a:avLst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259543" y="5234105"/>
            <a:ext cx="2407535" cy="1084844"/>
          </a:xfrm>
          <a:prstGeom prst="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Validation: Dynamic Test Case Generation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1296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Input/Output Model</a:t>
            </a:r>
            <a:br>
              <a:rPr lang="de-DE" dirty="0" smtClean="0"/>
            </a:br>
            <a:r>
              <a:rPr lang="de-DE" dirty="0" err="1" smtClean="0"/>
              <a:t>Coverage</a:t>
            </a:r>
            <a:r>
              <a:rPr lang="de-DE" dirty="0" smtClean="0"/>
              <a:t> </a:t>
            </a:r>
            <a:r>
              <a:rPr lang="de-DE" dirty="0" err="1" smtClean="0"/>
              <a:t>Specifications</a:t>
            </a:r>
            <a:r>
              <a:rPr lang="de-DE" dirty="0" smtClean="0"/>
              <a:t> -&gt; </a:t>
            </a:r>
            <a:r>
              <a:rPr lang="de-DE" dirty="0" err="1" smtClean="0"/>
              <a:t>Achieved</a:t>
            </a:r>
            <a:r>
              <a:rPr lang="de-DE" dirty="0" smtClean="0"/>
              <a:t> </a:t>
            </a:r>
            <a:r>
              <a:rPr lang="de-DE" dirty="0" err="1" smtClean="0"/>
              <a:t>Coverage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57" y="1131886"/>
            <a:ext cx="6472144" cy="5072098"/>
          </a:xfrm>
        </p:spPr>
      </p:pic>
    </p:spTree>
    <p:extLst>
      <p:ext uri="{BB962C8B-B14F-4D97-AF65-F5344CB8AC3E}">
        <p14:creationId xmlns:p14="http://schemas.microsoft.com/office/powerpoint/2010/main" val="33522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Coverage</a:t>
            </a:r>
            <a:r>
              <a:rPr lang="de-DE" dirty="0" smtClean="0"/>
              <a:t> </a:t>
            </a:r>
            <a:r>
              <a:rPr lang="de-DE" dirty="0" err="1" smtClean="0"/>
              <a:t>Requirements</a:t>
            </a:r>
            <a:r>
              <a:rPr lang="de-DE" dirty="0"/>
              <a:t/>
            </a:r>
            <a:br>
              <a:rPr lang="de-DE" dirty="0"/>
            </a:br>
            <a:r>
              <a:rPr lang="de-DE" dirty="0" err="1" smtClean="0"/>
              <a:t>Required</a:t>
            </a:r>
            <a:r>
              <a:rPr lang="de-DE" dirty="0" smtClean="0"/>
              <a:t> Information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70000" lnSpcReduction="20000"/>
          </a:bodyPr>
          <a:lstStyle/>
          <a:p>
            <a:r>
              <a:rPr lang="de-DE" i="1" dirty="0" err="1" smtClean="0"/>
              <a:t>Criterion</a:t>
            </a:r>
            <a:endParaRPr lang="de-DE" i="1" dirty="0" smtClean="0"/>
          </a:p>
          <a:p>
            <a:pPr lvl="1"/>
            <a:r>
              <a:rPr lang="de-DE" i="1" dirty="0" err="1" smtClean="0"/>
              <a:t>Required</a:t>
            </a:r>
            <a:r>
              <a:rPr lang="de-DE" i="1" dirty="0" smtClean="0"/>
              <a:t> Information</a:t>
            </a:r>
          </a:p>
          <a:p>
            <a:endParaRPr lang="de-DE" i="1" dirty="0" smtClean="0"/>
          </a:p>
          <a:p>
            <a:r>
              <a:rPr lang="de-DE" dirty="0" smtClean="0"/>
              <a:t>Call </a:t>
            </a:r>
            <a:r>
              <a:rPr lang="de-DE" dirty="0" err="1" smtClean="0"/>
              <a:t>Spec</a:t>
            </a:r>
            <a:r>
              <a:rPr lang="de-DE" dirty="0" smtClean="0"/>
              <a:t> (alternative)</a:t>
            </a:r>
          </a:p>
          <a:p>
            <a:pPr lvl="1"/>
            <a:r>
              <a:rPr lang="de-DE" dirty="0" smtClean="0"/>
              <a:t>Internal Call</a:t>
            </a:r>
            <a:endParaRPr lang="de-DE" dirty="0"/>
          </a:p>
          <a:p>
            <a:pPr lvl="1"/>
            <a:r>
              <a:rPr lang="de-DE" dirty="0" err="1"/>
              <a:t>External</a:t>
            </a:r>
            <a:r>
              <a:rPr lang="de-DE" dirty="0"/>
              <a:t> </a:t>
            </a:r>
            <a:r>
              <a:rPr lang="de-DE" dirty="0" smtClean="0"/>
              <a:t>Call</a:t>
            </a:r>
            <a:endParaRPr lang="de-DE" dirty="0"/>
          </a:p>
          <a:p>
            <a:pPr lvl="1"/>
            <a:r>
              <a:rPr lang="de-DE" dirty="0"/>
              <a:t>Infrastructure </a:t>
            </a:r>
            <a:r>
              <a:rPr lang="de-DE" dirty="0" smtClean="0"/>
              <a:t>Call</a:t>
            </a:r>
            <a:endParaRPr lang="de-DE" dirty="0"/>
          </a:p>
          <a:p>
            <a:pPr lvl="1"/>
            <a:r>
              <a:rPr lang="de-DE" dirty="0" err="1"/>
              <a:t>Resource</a:t>
            </a:r>
            <a:r>
              <a:rPr lang="de-DE" dirty="0"/>
              <a:t> </a:t>
            </a:r>
            <a:r>
              <a:rPr lang="de-DE" dirty="0" smtClean="0"/>
              <a:t>Call</a:t>
            </a:r>
            <a:endParaRPr lang="de-DE" dirty="0"/>
          </a:p>
          <a:p>
            <a:pPr lvl="1"/>
            <a:r>
              <a:rPr lang="de-DE" dirty="0" err="1"/>
              <a:t>Parametric</a:t>
            </a:r>
            <a:r>
              <a:rPr lang="de-DE" dirty="0"/>
              <a:t> </a:t>
            </a:r>
            <a:r>
              <a:rPr lang="de-DE" dirty="0" err="1"/>
              <a:t>Resource</a:t>
            </a:r>
            <a:r>
              <a:rPr lang="de-DE" dirty="0"/>
              <a:t> </a:t>
            </a:r>
            <a:r>
              <a:rPr lang="de-DE" dirty="0" smtClean="0"/>
              <a:t>Demand</a:t>
            </a:r>
            <a:endParaRPr lang="de-DE" dirty="0"/>
          </a:p>
          <a:p>
            <a:r>
              <a:rPr lang="de-DE" dirty="0" smtClean="0"/>
              <a:t>Call Obs</a:t>
            </a:r>
          </a:p>
          <a:p>
            <a:pPr lvl="1"/>
            <a:r>
              <a:rPr lang="de-DE" dirty="0" smtClean="0"/>
              <a:t>Internal Call (+ </a:t>
            </a:r>
            <a:r>
              <a:rPr lang="de-DE" dirty="0" err="1" smtClean="0"/>
              <a:t>number</a:t>
            </a:r>
            <a:r>
              <a:rPr lang="de-DE" dirty="0" smtClean="0"/>
              <a:t>)</a:t>
            </a:r>
          </a:p>
          <a:p>
            <a:pPr lvl="1"/>
            <a:r>
              <a:rPr lang="de-DE" dirty="0" err="1" smtClean="0"/>
              <a:t>External</a:t>
            </a:r>
            <a:r>
              <a:rPr lang="de-DE" dirty="0" smtClean="0"/>
              <a:t> </a:t>
            </a:r>
            <a:r>
              <a:rPr lang="de-DE" dirty="0"/>
              <a:t>Call  (+ </a:t>
            </a:r>
            <a:r>
              <a:rPr lang="de-DE" dirty="0" err="1"/>
              <a:t>number</a:t>
            </a:r>
            <a:r>
              <a:rPr lang="de-DE" dirty="0"/>
              <a:t>)</a:t>
            </a:r>
            <a:endParaRPr lang="de-DE" dirty="0" smtClean="0"/>
          </a:p>
          <a:p>
            <a:pPr lvl="1"/>
            <a:r>
              <a:rPr lang="de-DE" dirty="0" smtClean="0"/>
              <a:t>Infrastructure </a:t>
            </a:r>
            <a:r>
              <a:rPr lang="de-DE" dirty="0"/>
              <a:t>Call  (+ </a:t>
            </a:r>
            <a:r>
              <a:rPr lang="de-DE" dirty="0" err="1"/>
              <a:t>number</a:t>
            </a:r>
            <a:r>
              <a:rPr lang="de-DE" dirty="0"/>
              <a:t>)</a:t>
            </a:r>
            <a:endParaRPr lang="de-DE" dirty="0" smtClean="0"/>
          </a:p>
          <a:p>
            <a:pPr lvl="1"/>
            <a:r>
              <a:rPr lang="de-DE" dirty="0" err="1" smtClean="0"/>
              <a:t>Resource</a:t>
            </a:r>
            <a:r>
              <a:rPr lang="de-DE" dirty="0" smtClean="0"/>
              <a:t> </a:t>
            </a:r>
            <a:r>
              <a:rPr lang="de-DE" dirty="0"/>
              <a:t>Call  (+ </a:t>
            </a:r>
            <a:r>
              <a:rPr lang="de-DE" dirty="0" err="1"/>
              <a:t>number</a:t>
            </a:r>
            <a:r>
              <a:rPr lang="de-DE" dirty="0"/>
              <a:t>)</a:t>
            </a:r>
            <a:endParaRPr lang="de-DE" dirty="0" smtClean="0"/>
          </a:p>
          <a:p>
            <a:pPr lvl="1"/>
            <a:r>
              <a:rPr lang="de-DE" dirty="0" err="1" smtClean="0"/>
              <a:t>Parametric</a:t>
            </a:r>
            <a:r>
              <a:rPr lang="de-DE" dirty="0"/>
              <a:t> </a:t>
            </a:r>
            <a:r>
              <a:rPr lang="de-DE" dirty="0" err="1" smtClean="0"/>
              <a:t>Resource</a:t>
            </a:r>
            <a:r>
              <a:rPr lang="de-DE" dirty="0" smtClean="0"/>
              <a:t> </a:t>
            </a:r>
            <a:r>
              <a:rPr lang="de-DE" dirty="0"/>
              <a:t>Demand  (+ </a:t>
            </a:r>
            <a:r>
              <a:rPr lang="de-DE" dirty="0" err="1"/>
              <a:t>number</a:t>
            </a:r>
            <a:r>
              <a:rPr lang="de-DE" dirty="0"/>
              <a:t>)</a:t>
            </a:r>
            <a:endParaRPr lang="de-DE" dirty="0" smtClean="0"/>
          </a:p>
          <a:p>
            <a:r>
              <a:rPr lang="de-DE" dirty="0" smtClean="0"/>
              <a:t>Entry / Exit</a:t>
            </a:r>
          </a:p>
          <a:p>
            <a:pPr lvl="1"/>
            <a:r>
              <a:rPr lang="de-DE" dirty="0"/>
              <a:t>Action Processing Start</a:t>
            </a:r>
          </a:p>
          <a:p>
            <a:pPr lvl="1"/>
            <a:r>
              <a:rPr lang="de-DE" dirty="0"/>
              <a:t>Action Processing </a:t>
            </a:r>
            <a:r>
              <a:rPr lang="de-DE" dirty="0" smtClean="0"/>
              <a:t>End</a:t>
            </a:r>
          </a:p>
          <a:p>
            <a:r>
              <a:rPr lang="de-DE" dirty="0"/>
              <a:t>Action</a:t>
            </a:r>
          </a:p>
          <a:p>
            <a:pPr lvl="1"/>
            <a:r>
              <a:rPr lang="de-DE" dirty="0"/>
              <a:t>Action Processing Start</a:t>
            </a:r>
          </a:p>
          <a:p>
            <a:pPr lvl="1"/>
            <a:r>
              <a:rPr lang="de-DE" dirty="0"/>
              <a:t>Action Processing End</a:t>
            </a:r>
          </a:p>
          <a:p>
            <a:r>
              <a:rPr lang="de-DE" dirty="0" err="1"/>
              <a:t>Branch</a:t>
            </a:r>
            <a:endParaRPr lang="de-DE" dirty="0"/>
          </a:p>
          <a:p>
            <a:pPr lvl="1"/>
            <a:r>
              <a:rPr lang="de-DE" dirty="0"/>
              <a:t>Action Processing Start</a:t>
            </a:r>
          </a:p>
          <a:p>
            <a:endParaRPr lang="de-DE" dirty="0" smtClean="0"/>
          </a:p>
          <a:p>
            <a:r>
              <a:rPr lang="de-DE" dirty="0" smtClean="0"/>
              <a:t>Data</a:t>
            </a:r>
            <a:r>
              <a:rPr lang="de-DE" dirty="0"/>
              <a:t>-Flow / </a:t>
            </a:r>
            <a:r>
              <a:rPr lang="de-DE" dirty="0" err="1"/>
              <a:t>Sequence</a:t>
            </a:r>
            <a:endParaRPr lang="de-DE" dirty="0"/>
          </a:p>
          <a:p>
            <a:pPr lvl="1"/>
            <a:r>
              <a:rPr lang="de-DE" dirty="0"/>
              <a:t>Action Processing Start</a:t>
            </a:r>
          </a:p>
          <a:p>
            <a:pPr lvl="1"/>
            <a:r>
              <a:rPr lang="de-DE" dirty="0"/>
              <a:t>Action Processing End</a:t>
            </a:r>
          </a:p>
          <a:p>
            <a:pPr lvl="1"/>
            <a:r>
              <a:rPr lang="de-DE" dirty="0" err="1"/>
              <a:t>Sequence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actions</a:t>
            </a:r>
            <a:r>
              <a:rPr lang="de-DE" dirty="0"/>
              <a:t> (partial </a:t>
            </a:r>
            <a:r>
              <a:rPr lang="de-DE" dirty="0" err="1"/>
              <a:t>path</a:t>
            </a:r>
            <a:r>
              <a:rPr lang="de-DE" dirty="0"/>
              <a:t> </a:t>
            </a:r>
            <a:r>
              <a:rPr lang="de-DE" dirty="0" err="1"/>
              <a:t>definition</a:t>
            </a:r>
            <a:r>
              <a:rPr lang="de-DE" dirty="0"/>
              <a:t>)</a:t>
            </a:r>
          </a:p>
          <a:p>
            <a:r>
              <a:rPr lang="de-DE" dirty="0" err="1" smtClean="0"/>
              <a:t>Decision</a:t>
            </a:r>
            <a:endParaRPr lang="de-DE" dirty="0" smtClean="0"/>
          </a:p>
          <a:p>
            <a:pPr lvl="1"/>
            <a:r>
              <a:rPr lang="de-DE" dirty="0" smtClean="0"/>
              <a:t>Action </a:t>
            </a:r>
            <a:r>
              <a:rPr lang="de-DE" dirty="0"/>
              <a:t>Processing Start</a:t>
            </a:r>
          </a:p>
          <a:p>
            <a:pPr lvl="1"/>
            <a:r>
              <a:rPr lang="de-DE" dirty="0"/>
              <a:t>Action Processing </a:t>
            </a:r>
            <a:r>
              <a:rPr lang="de-DE" dirty="0" smtClean="0"/>
              <a:t>End</a:t>
            </a:r>
          </a:p>
          <a:p>
            <a:pPr lvl="1"/>
            <a:r>
              <a:rPr lang="de-DE" dirty="0" err="1" smtClean="0"/>
              <a:t>Decision</a:t>
            </a:r>
            <a:r>
              <a:rPr lang="de-DE" dirty="0" smtClean="0"/>
              <a:t> Evaluation ({</a:t>
            </a:r>
            <a:r>
              <a:rPr lang="de-DE" dirty="0" err="1" smtClean="0"/>
              <a:t>true,false</a:t>
            </a:r>
            <a:r>
              <a:rPr lang="de-DE" dirty="0" smtClean="0"/>
              <a:t>})</a:t>
            </a:r>
            <a:endParaRPr lang="de-DE" dirty="0"/>
          </a:p>
          <a:p>
            <a:r>
              <a:rPr lang="de-DE" dirty="0" smtClean="0"/>
              <a:t>Simple </a:t>
            </a:r>
            <a:r>
              <a:rPr lang="de-DE" dirty="0" err="1" smtClean="0"/>
              <a:t>Condition</a:t>
            </a:r>
            <a:endParaRPr lang="de-DE" dirty="0" smtClean="0"/>
          </a:p>
          <a:p>
            <a:pPr lvl="1"/>
            <a:r>
              <a:rPr lang="de-DE" dirty="0"/>
              <a:t>Action Processing Start</a:t>
            </a:r>
          </a:p>
          <a:p>
            <a:pPr lvl="1"/>
            <a:r>
              <a:rPr lang="de-DE" dirty="0"/>
              <a:t>Action Processing End</a:t>
            </a:r>
          </a:p>
          <a:p>
            <a:pPr lvl="1"/>
            <a:r>
              <a:rPr lang="de-DE" dirty="0" err="1" smtClean="0"/>
              <a:t>Condition</a:t>
            </a:r>
            <a:r>
              <a:rPr lang="de-DE" dirty="0" smtClean="0"/>
              <a:t> Evaluation (c</a:t>
            </a:r>
            <a:r>
              <a:rPr lang="de-DE" baseline="-25000" dirty="0" smtClean="0"/>
              <a:t>1</a:t>
            </a:r>
            <a:r>
              <a:rPr lang="de-DE" dirty="0" smtClean="0"/>
              <a:t>, ..., </a:t>
            </a:r>
            <a:r>
              <a:rPr lang="de-DE" dirty="0" err="1" smtClean="0"/>
              <a:t>c</a:t>
            </a:r>
            <a:r>
              <a:rPr lang="de-DE" baseline="-25000" dirty="0" err="1" smtClean="0"/>
              <a:t>n</a:t>
            </a:r>
            <a:r>
              <a:rPr lang="de-DE" dirty="0" smtClean="0"/>
              <a:t>)</a:t>
            </a:r>
          </a:p>
          <a:p>
            <a:r>
              <a:rPr lang="de-DE" dirty="0" err="1" smtClean="0"/>
              <a:t>Condition</a:t>
            </a:r>
            <a:r>
              <a:rPr lang="de-DE" dirty="0" smtClean="0"/>
              <a:t> / </a:t>
            </a:r>
            <a:r>
              <a:rPr lang="de-DE" dirty="0" err="1" smtClean="0"/>
              <a:t>Decision</a:t>
            </a:r>
            <a:endParaRPr lang="de-DE" dirty="0" smtClean="0"/>
          </a:p>
          <a:p>
            <a:pPr lvl="1"/>
            <a:r>
              <a:rPr lang="de-DE" dirty="0"/>
              <a:t>Action Processing Start</a:t>
            </a:r>
          </a:p>
          <a:p>
            <a:pPr lvl="1"/>
            <a:r>
              <a:rPr lang="de-DE" dirty="0"/>
              <a:t>Action Processing End</a:t>
            </a:r>
          </a:p>
          <a:p>
            <a:pPr lvl="1"/>
            <a:r>
              <a:rPr lang="de-DE" dirty="0" err="1"/>
              <a:t>Condition</a:t>
            </a:r>
            <a:r>
              <a:rPr lang="de-DE" dirty="0"/>
              <a:t> Evaluation (c</a:t>
            </a:r>
            <a:r>
              <a:rPr lang="de-DE" baseline="-25000" dirty="0"/>
              <a:t>1</a:t>
            </a:r>
            <a:r>
              <a:rPr lang="de-DE" dirty="0"/>
              <a:t>, ..., </a:t>
            </a:r>
            <a:r>
              <a:rPr lang="de-DE" dirty="0" err="1"/>
              <a:t>c</a:t>
            </a:r>
            <a:r>
              <a:rPr lang="de-DE" baseline="-25000" dirty="0" err="1"/>
              <a:t>n</a:t>
            </a:r>
            <a:r>
              <a:rPr lang="de-DE" dirty="0"/>
              <a:t>)</a:t>
            </a:r>
          </a:p>
          <a:p>
            <a:r>
              <a:rPr lang="de-DE" dirty="0" smtClean="0"/>
              <a:t>Minimal Multiple </a:t>
            </a:r>
            <a:r>
              <a:rPr lang="de-DE" dirty="0" err="1" smtClean="0"/>
              <a:t>Condition</a:t>
            </a:r>
            <a:endParaRPr lang="de-DE" dirty="0" smtClean="0"/>
          </a:p>
          <a:p>
            <a:pPr lvl="1"/>
            <a:r>
              <a:rPr lang="de-DE" dirty="0"/>
              <a:t>Action Processing Start</a:t>
            </a:r>
          </a:p>
          <a:p>
            <a:pPr lvl="1"/>
            <a:r>
              <a:rPr lang="de-DE" dirty="0"/>
              <a:t>Action Processing End</a:t>
            </a:r>
          </a:p>
          <a:p>
            <a:pPr lvl="1"/>
            <a:r>
              <a:rPr lang="de-DE" dirty="0" smtClean="0"/>
              <a:t>Term Evaluation (t</a:t>
            </a:r>
            <a:r>
              <a:rPr lang="de-DE" baseline="-25000" dirty="0" smtClean="0"/>
              <a:t>1</a:t>
            </a:r>
            <a:r>
              <a:rPr lang="de-DE" dirty="0"/>
              <a:t>, ..., </a:t>
            </a:r>
            <a:r>
              <a:rPr lang="de-DE" dirty="0" err="1" smtClean="0"/>
              <a:t>t</a:t>
            </a:r>
            <a:r>
              <a:rPr lang="de-DE" baseline="-25000" dirty="0" err="1" smtClean="0"/>
              <a:t>n</a:t>
            </a:r>
            <a:r>
              <a:rPr lang="de-DE" dirty="0" smtClean="0"/>
              <a:t>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5F77D-AC6E-C043-80A0-3804CADF167C}" type="datetime1">
              <a:rPr lang="de-DE" smtClean="0"/>
              <a:t>25.05.12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Henning Groenda: Coverage Criteria for Palladio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397A0-8FB8-7748-94E5-CEA25BECEAD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7366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Coverage</a:t>
            </a:r>
            <a:r>
              <a:rPr lang="de-DE" dirty="0" smtClean="0"/>
              <a:t> </a:t>
            </a:r>
            <a:r>
              <a:rPr lang="de-DE" dirty="0" err="1" smtClean="0"/>
              <a:t>Specification</a:t>
            </a:r>
            <a:r>
              <a:rPr lang="de-DE" dirty="0" smtClean="0"/>
              <a:t> Observation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In-</a:t>
            </a:r>
            <a:r>
              <a:rPr lang="de-DE" dirty="0" err="1" smtClean="0"/>
              <a:t>language</a:t>
            </a:r>
            <a:r>
              <a:rPr lang="de-DE" dirty="0" smtClean="0"/>
              <a:t> </a:t>
            </a:r>
            <a:r>
              <a:rPr lang="de-DE" dirty="0" err="1" smtClean="0"/>
              <a:t>instrumentation</a:t>
            </a:r>
            <a:r>
              <a:rPr lang="de-DE" dirty="0" smtClean="0"/>
              <a:t> not </a:t>
            </a:r>
            <a:r>
              <a:rPr lang="de-DE" dirty="0" err="1" smtClean="0"/>
              <a:t>possible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Automation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counters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 </a:t>
            </a:r>
            <a:r>
              <a:rPr lang="de-DE" dirty="0" err="1" smtClean="0"/>
              <a:t>requirement</a:t>
            </a:r>
            <a:endParaRPr lang="de-DE" dirty="0" smtClean="0"/>
          </a:p>
          <a:p>
            <a:r>
              <a:rPr lang="de-DE" dirty="0" smtClean="0"/>
              <a:t>Input </a:t>
            </a:r>
            <a:r>
              <a:rPr lang="de-DE" dirty="0" err="1" smtClean="0"/>
              <a:t>alphabet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events</a:t>
            </a:r>
            <a:r>
              <a:rPr lang="de-DE" dirty="0" smtClean="0"/>
              <a:t>: </a:t>
            </a:r>
            <a:r>
              <a:rPr lang="de-DE" dirty="0" err="1" smtClean="0"/>
              <a:t>ActionStart</a:t>
            </a:r>
            <a:r>
              <a:rPr lang="de-DE" dirty="0" smtClean="0"/>
              <a:t>(</a:t>
            </a:r>
            <a:r>
              <a:rPr lang="de-DE" dirty="0" err="1" smtClean="0"/>
              <a:t>thread</a:t>
            </a:r>
            <a:r>
              <a:rPr lang="de-DE" dirty="0" smtClean="0"/>
              <a:t>, </a:t>
            </a:r>
            <a:r>
              <a:rPr lang="de-DE" dirty="0" err="1" smtClean="0"/>
              <a:t>id</a:t>
            </a:r>
            <a:r>
              <a:rPr lang="de-DE" dirty="0" smtClean="0"/>
              <a:t>), </a:t>
            </a:r>
            <a:r>
              <a:rPr lang="de-DE" dirty="0" err="1" smtClean="0"/>
              <a:t>ActionEnd</a:t>
            </a:r>
            <a:r>
              <a:rPr lang="de-DE" dirty="0" smtClean="0"/>
              <a:t>(</a:t>
            </a:r>
            <a:r>
              <a:rPr lang="de-DE" dirty="0" err="1" smtClean="0"/>
              <a:t>thread</a:t>
            </a:r>
            <a:r>
              <a:rPr lang="de-DE" dirty="0" smtClean="0"/>
              <a:t>, </a:t>
            </a:r>
            <a:r>
              <a:rPr lang="de-DE" dirty="0" err="1" smtClean="0"/>
              <a:t>id</a:t>
            </a:r>
            <a:r>
              <a:rPr lang="de-DE" dirty="0" smtClean="0"/>
              <a:t>),*</a:t>
            </a:r>
            <a:r>
              <a:rPr lang="de-DE" dirty="0" err="1" smtClean="0"/>
              <a:t>Calls</a:t>
            </a:r>
            <a:r>
              <a:rPr lang="de-DE" dirty="0" smtClean="0"/>
              <a:t>(</a:t>
            </a:r>
            <a:r>
              <a:rPr lang="de-DE" dirty="0" err="1" smtClean="0"/>
              <a:t>thread</a:t>
            </a:r>
            <a:r>
              <a:rPr lang="de-DE" dirty="0" smtClean="0"/>
              <a:t>, </a:t>
            </a:r>
            <a:r>
              <a:rPr lang="de-DE" dirty="0" err="1" smtClean="0"/>
              <a:t>id</a:t>
            </a:r>
            <a:r>
              <a:rPr lang="de-DE" dirty="0" smtClean="0"/>
              <a:t>, </a:t>
            </a:r>
            <a:r>
              <a:rPr lang="de-DE" dirty="0" err="1" smtClean="0"/>
              <a:t>number</a:t>
            </a:r>
            <a:r>
              <a:rPr lang="de-DE" dirty="0" smtClean="0"/>
              <a:t>), </a:t>
            </a:r>
            <a:r>
              <a:rPr lang="de-DE" dirty="0" err="1" smtClean="0"/>
              <a:t>Decision</a:t>
            </a:r>
            <a:r>
              <a:rPr lang="de-DE" dirty="0" smtClean="0"/>
              <a:t>(</a:t>
            </a:r>
            <a:r>
              <a:rPr lang="de-DE" dirty="0" err="1" smtClean="0"/>
              <a:t>thread</a:t>
            </a:r>
            <a:r>
              <a:rPr lang="de-DE" dirty="0" smtClean="0"/>
              <a:t>, </a:t>
            </a:r>
            <a:r>
              <a:rPr lang="de-DE" dirty="0" err="1" smtClean="0"/>
              <a:t>id</a:t>
            </a:r>
            <a:r>
              <a:rPr lang="de-DE" dirty="0" smtClean="0"/>
              <a:t>, </a:t>
            </a:r>
            <a:r>
              <a:rPr lang="de-DE" dirty="0" err="1" smtClean="0"/>
              <a:t>eval</a:t>
            </a:r>
            <a:r>
              <a:rPr lang="de-DE" dirty="0" smtClean="0"/>
              <a:t>), </a:t>
            </a:r>
            <a:r>
              <a:rPr lang="de-DE" dirty="0" err="1" smtClean="0"/>
              <a:t>Condition</a:t>
            </a:r>
            <a:r>
              <a:rPr lang="de-DE" dirty="0" smtClean="0"/>
              <a:t>(</a:t>
            </a:r>
            <a:r>
              <a:rPr lang="de-DE" dirty="0" err="1" smtClean="0"/>
              <a:t>thread</a:t>
            </a:r>
            <a:r>
              <a:rPr lang="de-DE" dirty="0" smtClean="0"/>
              <a:t>, </a:t>
            </a:r>
            <a:r>
              <a:rPr lang="de-DE" dirty="0" err="1" smtClean="0"/>
              <a:t>id</a:t>
            </a:r>
            <a:r>
              <a:rPr lang="de-DE" dirty="0" smtClean="0"/>
              <a:t>, </a:t>
            </a:r>
            <a:r>
              <a:rPr lang="de-DE" dirty="0" err="1" smtClean="0"/>
              <a:t>evals</a:t>
            </a:r>
            <a:r>
              <a:rPr lang="de-DE" dirty="0" smtClean="0"/>
              <a:t>[]), Term(</a:t>
            </a:r>
            <a:r>
              <a:rPr lang="de-DE" dirty="0" err="1" smtClean="0"/>
              <a:t>thread</a:t>
            </a:r>
            <a:r>
              <a:rPr lang="de-DE" dirty="0" smtClean="0"/>
              <a:t>, </a:t>
            </a:r>
            <a:r>
              <a:rPr lang="de-DE" dirty="0" err="1" smtClean="0"/>
              <a:t>id</a:t>
            </a:r>
            <a:r>
              <a:rPr lang="de-DE" dirty="0" smtClean="0"/>
              <a:t>, </a:t>
            </a:r>
            <a:r>
              <a:rPr lang="de-DE" dirty="0" err="1" smtClean="0"/>
              <a:t>evals</a:t>
            </a:r>
            <a:r>
              <a:rPr lang="de-DE" dirty="0" smtClean="0"/>
              <a:t>[])</a:t>
            </a:r>
          </a:p>
          <a:p>
            <a:endParaRPr lang="de-DE" dirty="0"/>
          </a:p>
          <a:p>
            <a:r>
              <a:rPr lang="de-DE" dirty="0" err="1" smtClean="0"/>
              <a:t>Example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statement</a:t>
            </a:r>
            <a:r>
              <a:rPr lang="de-DE" dirty="0" smtClean="0"/>
              <a:t> / </a:t>
            </a:r>
            <a:r>
              <a:rPr lang="de-DE" dirty="0" err="1" smtClean="0"/>
              <a:t>action</a:t>
            </a:r>
            <a:r>
              <a:rPr lang="de-DE" dirty="0" smtClean="0"/>
              <a:t> </a:t>
            </a:r>
            <a:r>
              <a:rPr lang="de-DE" dirty="0" err="1" smtClean="0"/>
              <a:t>coverage</a:t>
            </a:r>
            <a:endParaRPr lang="de-DE" dirty="0" smtClean="0"/>
          </a:p>
          <a:p>
            <a:r>
              <a:rPr lang="de-DE" dirty="0" err="1" smtClean="0"/>
              <a:t>Receive</a:t>
            </a:r>
            <a:r>
              <a:rPr lang="de-DE" dirty="0" smtClean="0"/>
              <a:t>: </a:t>
            </a:r>
            <a:r>
              <a:rPr lang="de-DE" dirty="0" err="1" smtClean="0"/>
              <a:t>ActionStart</a:t>
            </a:r>
            <a:r>
              <a:rPr lang="de-DE" dirty="0" smtClean="0"/>
              <a:t>, </a:t>
            </a:r>
            <a:r>
              <a:rPr lang="de-DE" dirty="0" err="1" smtClean="0"/>
              <a:t>ActionEnd</a:t>
            </a:r>
            <a:endParaRPr lang="de-DE" dirty="0" smtClean="0"/>
          </a:p>
          <a:p>
            <a:r>
              <a:rPr lang="de-DE" dirty="0" smtClean="0"/>
              <a:t>Abort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unspecified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2774D-E504-3044-9DB8-92B56152D7AF}" type="datetime1">
              <a:rPr lang="de-DE" smtClean="0"/>
              <a:t>25.05.12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Henning Groenda: Coverage Criteria for Palladio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397A0-8FB8-7748-94E5-CEA25BECEADF}" type="slidenum">
              <a:rPr lang="de-DE" smtClean="0"/>
              <a:t>5</a:t>
            </a:fld>
            <a:endParaRPr lang="de-DE"/>
          </a:p>
        </p:txBody>
      </p:sp>
      <p:sp>
        <p:nvSpPr>
          <p:cNvPr id="7" name="Oval 6"/>
          <p:cNvSpPr/>
          <p:nvPr/>
        </p:nvSpPr>
        <p:spPr>
          <a:xfrm>
            <a:off x="713619" y="5406571"/>
            <a:ext cx="483809" cy="483809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/>
          <p:cNvSpPr/>
          <p:nvPr/>
        </p:nvSpPr>
        <p:spPr>
          <a:xfrm>
            <a:off x="3164114" y="5406571"/>
            <a:ext cx="483809" cy="483809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/>
          <p:cNvSpPr/>
          <p:nvPr/>
        </p:nvSpPr>
        <p:spPr>
          <a:xfrm>
            <a:off x="5614609" y="5406571"/>
            <a:ext cx="483809" cy="483809"/>
          </a:xfrm>
          <a:prstGeom prst="ellipse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" name="Gerade Verbindung mit Pfeil 10"/>
          <p:cNvCxnSpPr>
            <a:stCxn id="7" idx="6"/>
            <a:endCxn id="8" idx="2"/>
          </p:cNvCxnSpPr>
          <p:nvPr/>
        </p:nvCxnSpPr>
        <p:spPr>
          <a:xfrm>
            <a:off x="1197428" y="5648476"/>
            <a:ext cx="1966686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>
            <a:stCxn id="8" idx="6"/>
            <a:endCxn id="9" idx="2"/>
          </p:cNvCxnSpPr>
          <p:nvPr/>
        </p:nvCxnSpPr>
        <p:spPr>
          <a:xfrm>
            <a:off x="3647923" y="5648476"/>
            <a:ext cx="1966686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>
            <a:off x="323528" y="5667829"/>
            <a:ext cx="389466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1234671" y="5221905"/>
            <a:ext cx="1788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ActionStart</a:t>
            </a:r>
            <a:r>
              <a:rPr lang="de-DE" dirty="0" smtClean="0"/>
              <a:t>(x,1)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3753091" y="5221905"/>
            <a:ext cx="1711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ActionEnd</a:t>
            </a:r>
            <a:r>
              <a:rPr lang="de-DE" dirty="0" smtClean="0"/>
              <a:t>(x,1)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66085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Coverage</a:t>
            </a:r>
            <a:r>
              <a:rPr lang="de-DE" dirty="0"/>
              <a:t> </a:t>
            </a:r>
            <a:r>
              <a:rPr lang="de-DE" dirty="0" err="1"/>
              <a:t>Specification</a:t>
            </a:r>
            <a:r>
              <a:rPr lang="de-DE" dirty="0"/>
              <a:t> </a:t>
            </a:r>
            <a:r>
              <a:rPr lang="de-DE" dirty="0" smtClean="0"/>
              <a:t>Observation</a:t>
            </a:r>
            <a:br>
              <a:rPr lang="de-DE" dirty="0" smtClean="0"/>
            </a:br>
            <a:r>
              <a:rPr lang="de-DE" dirty="0" err="1" smtClean="0"/>
              <a:t>Example</a:t>
            </a:r>
            <a:r>
              <a:rPr lang="de-DE" dirty="0" smtClean="0"/>
              <a:t> </a:t>
            </a:r>
            <a:r>
              <a:rPr lang="de-DE" dirty="0" err="1" smtClean="0"/>
              <a:t>call</a:t>
            </a:r>
            <a:r>
              <a:rPr lang="de-DE" dirty="0" smtClean="0"/>
              <a:t> </a:t>
            </a:r>
            <a:r>
              <a:rPr lang="de-DE" dirty="0" err="1" smtClean="0"/>
              <a:t>obs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partial </a:t>
            </a:r>
            <a:r>
              <a:rPr lang="de-DE" dirty="0" err="1" smtClean="0"/>
              <a:t>path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Example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call</a:t>
            </a:r>
            <a:r>
              <a:rPr lang="de-DE" dirty="0" smtClean="0"/>
              <a:t> </a:t>
            </a:r>
            <a:r>
              <a:rPr lang="de-DE" dirty="0" err="1" smtClean="0"/>
              <a:t>obs</a:t>
            </a:r>
            <a:endParaRPr lang="de-DE" dirty="0" smtClean="0"/>
          </a:p>
          <a:p>
            <a:r>
              <a:rPr lang="de-DE" dirty="0" err="1" smtClean="0"/>
              <a:t>Receive</a:t>
            </a:r>
            <a:r>
              <a:rPr lang="de-DE" dirty="0" smtClean="0"/>
              <a:t>: </a:t>
            </a:r>
            <a:r>
              <a:rPr lang="de-DE" dirty="0" err="1" smtClean="0"/>
              <a:t>Calls</a:t>
            </a:r>
            <a:endParaRPr lang="de-DE" dirty="0" smtClean="0"/>
          </a:p>
          <a:p>
            <a:r>
              <a:rPr lang="de-DE" dirty="0" smtClean="0"/>
              <a:t>Abort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unspecified</a:t>
            </a:r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err="1" smtClean="0"/>
              <a:t>Example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partial </a:t>
            </a:r>
            <a:r>
              <a:rPr lang="de-DE" dirty="0" err="1" smtClean="0"/>
              <a:t>path</a:t>
            </a:r>
            <a:r>
              <a:rPr lang="de-DE" dirty="0" smtClean="0"/>
              <a:t> (du-</a:t>
            </a:r>
            <a:r>
              <a:rPr lang="de-DE" dirty="0" err="1" smtClean="0"/>
              <a:t>paths</a:t>
            </a:r>
            <a:r>
              <a:rPr lang="de-DE" dirty="0" smtClean="0"/>
              <a:t>)</a:t>
            </a:r>
          </a:p>
          <a:p>
            <a:r>
              <a:rPr lang="de-DE" dirty="0" err="1" smtClean="0"/>
              <a:t>Receive</a:t>
            </a:r>
            <a:r>
              <a:rPr lang="de-DE" dirty="0" smtClean="0"/>
              <a:t>: </a:t>
            </a:r>
            <a:r>
              <a:rPr lang="de-DE" dirty="0" err="1" smtClean="0"/>
              <a:t>ActionStart</a:t>
            </a:r>
            <a:r>
              <a:rPr lang="de-DE" dirty="0" smtClean="0"/>
              <a:t>, </a:t>
            </a:r>
            <a:r>
              <a:rPr lang="de-DE" dirty="0" err="1" smtClean="0"/>
              <a:t>ActionEnd</a:t>
            </a:r>
            <a:endParaRPr lang="de-DE" dirty="0" smtClean="0"/>
          </a:p>
          <a:p>
            <a:r>
              <a:rPr lang="de-DE" dirty="0" smtClean="0"/>
              <a:t>Abort on </a:t>
            </a:r>
            <a:r>
              <a:rPr lang="de-DE" dirty="0" err="1" smtClean="0"/>
              <a:t>StopAction</a:t>
            </a:r>
            <a:r>
              <a:rPr lang="de-DE" dirty="0" smtClean="0"/>
              <a:t>, e.g.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ActionEnd</a:t>
            </a:r>
            <a:r>
              <a:rPr lang="de-DE" dirty="0" smtClean="0"/>
              <a:t>(x,30)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1C0C3-44CC-B847-AFCD-A237479B46AB}" type="datetime1">
              <a:rPr lang="de-DE" smtClean="0"/>
              <a:t>25.05.12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Henning Groenda: Coverage Criteria for Palladio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397A0-8FB8-7748-94E5-CEA25BECEADF}" type="slidenum">
              <a:rPr lang="de-DE" smtClean="0"/>
              <a:t>6</a:t>
            </a:fld>
            <a:endParaRPr lang="de-DE"/>
          </a:p>
        </p:txBody>
      </p:sp>
      <p:sp>
        <p:nvSpPr>
          <p:cNvPr id="7" name="Oval 6"/>
          <p:cNvSpPr/>
          <p:nvPr/>
        </p:nvSpPr>
        <p:spPr>
          <a:xfrm>
            <a:off x="572358" y="2951238"/>
            <a:ext cx="483809" cy="483809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/>
          <p:cNvSpPr/>
          <p:nvPr/>
        </p:nvSpPr>
        <p:spPr>
          <a:xfrm>
            <a:off x="3022853" y="2951238"/>
            <a:ext cx="483809" cy="483809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/>
          <p:cNvSpPr/>
          <p:nvPr/>
        </p:nvSpPr>
        <p:spPr>
          <a:xfrm>
            <a:off x="5473348" y="2951238"/>
            <a:ext cx="483809" cy="483809"/>
          </a:xfrm>
          <a:prstGeom prst="ellipse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" name="Gerade Verbindung mit Pfeil 10"/>
          <p:cNvCxnSpPr>
            <a:stCxn id="7" idx="6"/>
            <a:endCxn id="8" idx="2"/>
          </p:cNvCxnSpPr>
          <p:nvPr/>
        </p:nvCxnSpPr>
        <p:spPr>
          <a:xfrm>
            <a:off x="1056167" y="3193143"/>
            <a:ext cx="1966686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>
            <a:stCxn id="8" idx="6"/>
            <a:endCxn id="9" idx="2"/>
          </p:cNvCxnSpPr>
          <p:nvPr/>
        </p:nvCxnSpPr>
        <p:spPr>
          <a:xfrm>
            <a:off x="3506662" y="3193143"/>
            <a:ext cx="1966686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>
            <a:off x="182267" y="3212496"/>
            <a:ext cx="389466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1093410" y="2766572"/>
            <a:ext cx="1788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ActionStart</a:t>
            </a:r>
            <a:r>
              <a:rPr lang="de-DE" dirty="0" smtClean="0"/>
              <a:t>(x,1)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3611830" y="2754645"/>
            <a:ext cx="1711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ActionEnd</a:t>
            </a:r>
            <a:r>
              <a:rPr lang="de-DE" dirty="0" smtClean="0"/>
              <a:t>(x,1)</a:t>
            </a:r>
            <a:endParaRPr lang="de-DE" dirty="0"/>
          </a:p>
        </p:txBody>
      </p:sp>
      <p:cxnSp>
        <p:nvCxnSpPr>
          <p:cNvPr id="16" name="Gerade Verbindung mit Pfeil 15"/>
          <p:cNvCxnSpPr>
            <a:stCxn id="8" idx="3"/>
            <a:endCxn id="8" idx="5"/>
          </p:cNvCxnSpPr>
          <p:nvPr/>
        </p:nvCxnSpPr>
        <p:spPr>
          <a:xfrm rot="16200000" flipH="1">
            <a:off x="3264757" y="3193142"/>
            <a:ext cx="12700" cy="342105"/>
          </a:xfrm>
          <a:prstGeom prst="bentConnector3">
            <a:avLst>
              <a:gd name="adj1" fmla="val 2357890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2646433" y="3729353"/>
            <a:ext cx="1351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Calls</a:t>
            </a:r>
            <a:r>
              <a:rPr lang="de-DE" dirty="0" smtClean="0"/>
              <a:t>(x,</a:t>
            </a:r>
            <a:r>
              <a:rPr lang="de-DE" dirty="0"/>
              <a:t>4</a:t>
            </a:r>
            <a:r>
              <a:rPr lang="de-DE" dirty="0" smtClean="0"/>
              <a:t>,1)</a:t>
            </a:r>
            <a:endParaRPr lang="de-DE" dirty="0"/>
          </a:p>
        </p:txBody>
      </p:sp>
      <p:sp>
        <p:nvSpPr>
          <p:cNvPr id="20" name="Oval 19"/>
          <p:cNvSpPr/>
          <p:nvPr/>
        </p:nvSpPr>
        <p:spPr>
          <a:xfrm>
            <a:off x="609601" y="5655733"/>
            <a:ext cx="483809" cy="483809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Oval 20"/>
          <p:cNvSpPr/>
          <p:nvPr/>
        </p:nvSpPr>
        <p:spPr>
          <a:xfrm>
            <a:off x="3060096" y="5655733"/>
            <a:ext cx="483809" cy="483809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Oval 21"/>
          <p:cNvSpPr/>
          <p:nvPr/>
        </p:nvSpPr>
        <p:spPr>
          <a:xfrm>
            <a:off x="5510591" y="5655733"/>
            <a:ext cx="483809" cy="483809"/>
          </a:xfrm>
          <a:prstGeom prst="ellipse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3" name="Gerade Verbindung mit Pfeil 22"/>
          <p:cNvCxnSpPr>
            <a:stCxn id="20" idx="6"/>
            <a:endCxn id="21" idx="2"/>
          </p:cNvCxnSpPr>
          <p:nvPr/>
        </p:nvCxnSpPr>
        <p:spPr>
          <a:xfrm>
            <a:off x="1093410" y="5897638"/>
            <a:ext cx="1966686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21" idx="6"/>
            <a:endCxn id="22" idx="2"/>
          </p:cNvCxnSpPr>
          <p:nvPr/>
        </p:nvCxnSpPr>
        <p:spPr>
          <a:xfrm>
            <a:off x="3543905" y="5897638"/>
            <a:ext cx="1966686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>
            <a:off x="219510" y="5916991"/>
            <a:ext cx="389466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130653" y="5471067"/>
            <a:ext cx="1788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ActionStart</a:t>
            </a:r>
            <a:r>
              <a:rPr lang="de-DE" dirty="0" smtClean="0"/>
              <a:t>(x,1)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3575875" y="5471067"/>
            <a:ext cx="1916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ActionStart</a:t>
            </a:r>
            <a:r>
              <a:rPr lang="de-DE" dirty="0" smtClean="0"/>
              <a:t>(x,22)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0936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Abgerundetes Rechteck 42"/>
          <p:cNvSpPr/>
          <p:nvPr/>
        </p:nvSpPr>
        <p:spPr>
          <a:xfrm>
            <a:off x="4564119" y="967619"/>
            <a:ext cx="1901996" cy="435429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de-DE" dirty="0" err="1" smtClean="0"/>
              <a:t>Coverage</a:t>
            </a:r>
            <a:r>
              <a:rPr lang="de-DE" dirty="0" smtClean="0"/>
              <a:t> View</a:t>
            </a:r>
            <a:endParaRPr lang="de-DE" dirty="0"/>
          </a:p>
        </p:txBody>
      </p:sp>
      <p:sp>
        <p:nvSpPr>
          <p:cNvPr id="44" name="Inhaltsplatzhalter 4"/>
          <p:cNvSpPr txBox="1">
            <a:spLocks/>
          </p:cNvSpPr>
          <p:nvPr/>
        </p:nvSpPr>
        <p:spPr>
          <a:xfrm>
            <a:off x="4576214" y="1285859"/>
            <a:ext cx="3849329" cy="30735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Wingdings" pitchFamily="2" charset="2"/>
              <a:buChar char="§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SzPct val="80000"/>
              <a:buFont typeface="Wingdings" pitchFamily="2" charset="2"/>
              <a:buChar char="§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SzPct val="80000"/>
              <a:buFont typeface="Wingdings" pitchFamily="2" charset="2"/>
              <a:buChar char="§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8988" indent="-230188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Symbol" pitchFamily="18" charset="2"/>
              <a:buChar char="-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Presentation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Coverage</a:t>
            </a:r>
            <a:r>
              <a:rPr lang="de-DE" dirty="0" smtClean="0"/>
              <a:t> Information</a:t>
            </a:r>
            <a:endParaRPr lang="de-DE" dirty="0"/>
          </a:p>
        </p:txBody>
      </p:sp>
      <p:sp>
        <p:nvSpPr>
          <p:cNvPr id="6" name="Abgerundetes Rechteck 5"/>
          <p:cNvSpPr/>
          <p:nvPr/>
        </p:nvSpPr>
        <p:spPr>
          <a:xfrm>
            <a:off x="311432" y="967619"/>
            <a:ext cx="2325329" cy="435429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de-DE" dirty="0" err="1" smtClean="0"/>
              <a:t>Coverage</a:t>
            </a:r>
            <a:r>
              <a:rPr lang="de-DE" dirty="0" smtClean="0"/>
              <a:t> Run View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323528" y="1285860"/>
            <a:ext cx="3849329" cy="179842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de-DE" dirty="0" smtClean="0"/>
              <a:t>Suite 1; 2011-10-26 08:30:00</a:t>
            </a:r>
          </a:p>
          <a:p>
            <a:pPr lvl="1"/>
            <a:r>
              <a:rPr lang="de-DE" dirty="0" smtClean="0"/>
              <a:t>Test </a:t>
            </a:r>
            <a:r>
              <a:rPr lang="de-DE" dirty="0"/>
              <a:t>1; 2011-10-26 08:</a:t>
            </a:r>
            <a:r>
              <a:rPr lang="de-DE" dirty="0" smtClean="0"/>
              <a:t>35:00</a:t>
            </a:r>
          </a:p>
          <a:p>
            <a:pPr lvl="1"/>
            <a:r>
              <a:rPr lang="de-DE" dirty="0" smtClean="0"/>
              <a:t>Test 2; 2011</a:t>
            </a:r>
            <a:r>
              <a:rPr lang="de-DE" dirty="0"/>
              <a:t>-10-26 08</a:t>
            </a:r>
            <a:r>
              <a:rPr lang="de-DE" dirty="0" smtClean="0"/>
              <a:t>:40:00</a:t>
            </a:r>
          </a:p>
          <a:p>
            <a:r>
              <a:rPr lang="de-DE" dirty="0" err="1" smtClean="0"/>
              <a:t>Prediction</a:t>
            </a:r>
            <a:r>
              <a:rPr lang="de-DE" dirty="0" smtClean="0"/>
              <a:t>; 2011</a:t>
            </a:r>
            <a:r>
              <a:rPr lang="de-DE" dirty="0"/>
              <a:t>-</a:t>
            </a:r>
            <a:r>
              <a:rPr lang="de-DE" dirty="0" smtClean="0"/>
              <a:t>11-11 </a:t>
            </a:r>
            <a:r>
              <a:rPr lang="de-DE" dirty="0"/>
              <a:t>08</a:t>
            </a:r>
            <a:r>
              <a:rPr lang="de-DE" dirty="0" smtClean="0"/>
              <a:t>:29:</a:t>
            </a:r>
            <a:r>
              <a:rPr lang="de-DE" dirty="0"/>
              <a:t>00</a:t>
            </a:r>
          </a:p>
          <a:p>
            <a:pPr lvl="1"/>
            <a:r>
              <a:rPr lang="de-DE" dirty="0" smtClean="0"/>
              <a:t>Run 1; 2011-11-11 08:38:01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323528" y="1668008"/>
            <a:ext cx="3849329" cy="197394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Abgerundetes Rechteck 7"/>
          <p:cNvSpPr/>
          <p:nvPr/>
        </p:nvSpPr>
        <p:spPr>
          <a:xfrm>
            <a:off x="311433" y="3211422"/>
            <a:ext cx="1901996" cy="435429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de-DE" dirty="0" err="1" smtClean="0"/>
              <a:t>Allocation</a:t>
            </a:r>
            <a:r>
              <a:rPr lang="de-DE" dirty="0" smtClean="0"/>
              <a:t> View</a:t>
            </a:r>
            <a:endParaRPr lang="de-DE" dirty="0"/>
          </a:p>
        </p:txBody>
      </p:sp>
      <p:sp>
        <p:nvSpPr>
          <p:cNvPr id="9" name="Inhaltsplatzhalter 4"/>
          <p:cNvSpPr txBox="1">
            <a:spLocks/>
          </p:cNvSpPr>
          <p:nvPr/>
        </p:nvSpPr>
        <p:spPr>
          <a:xfrm>
            <a:off x="323528" y="3529663"/>
            <a:ext cx="3849329" cy="11503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Wingdings" pitchFamily="2" charset="2"/>
              <a:buChar char="§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SzPct val="80000"/>
              <a:buFont typeface="Wingdings" pitchFamily="2" charset="2"/>
              <a:buChar char="§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SzPct val="80000"/>
              <a:buFont typeface="Wingdings" pitchFamily="2" charset="2"/>
              <a:buChar char="§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8988" indent="-230188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Symbol" pitchFamily="18" charset="2"/>
              <a:buChar char="-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583263" y="3785810"/>
            <a:ext cx="892393" cy="651301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Abgerundetes Rechteck 10"/>
          <p:cNvSpPr/>
          <p:nvPr/>
        </p:nvSpPr>
        <p:spPr>
          <a:xfrm>
            <a:off x="311433" y="4837294"/>
            <a:ext cx="1901996" cy="435429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de-DE" dirty="0" smtClean="0"/>
              <a:t>Operation View</a:t>
            </a:r>
            <a:endParaRPr lang="de-DE" dirty="0"/>
          </a:p>
        </p:txBody>
      </p:sp>
      <p:sp>
        <p:nvSpPr>
          <p:cNvPr id="12" name="Inhaltsplatzhalter 4"/>
          <p:cNvSpPr txBox="1">
            <a:spLocks/>
          </p:cNvSpPr>
          <p:nvPr/>
        </p:nvSpPr>
        <p:spPr>
          <a:xfrm>
            <a:off x="323528" y="5155535"/>
            <a:ext cx="3849329" cy="1206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Wingdings" pitchFamily="2" charset="2"/>
              <a:buChar char="§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SzPct val="80000"/>
              <a:buFont typeface="Wingdings" pitchFamily="2" charset="2"/>
              <a:buChar char="§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SzPct val="80000"/>
              <a:buFont typeface="Wingdings" pitchFamily="2" charset="2"/>
              <a:buChar char="§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8988" indent="-230188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Symbol" pitchFamily="18" charset="2"/>
              <a:buChar char="-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/>
              <a:t>do(x)</a:t>
            </a:r>
          </a:p>
          <a:p>
            <a:r>
              <a:rPr lang="de-DE" dirty="0" smtClean="0"/>
              <a:t>do(x, </a:t>
            </a:r>
            <a:r>
              <a:rPr lang="de-DE" dirty="0" err="1" smtClean="0"/>
              <a:t>y</a:t>
            </a:r>
            <a:r>
              <a:rPr lang="de-DE" dirty="0" smtClean="0"/>
              <a:t>)</a:t>
            </a:r>
          </a:p>
          <a:p>
            <a:r>
              <a:rPr lang="de-DE" dirty="0" err="1" smtClean="0"/>
              <a:t>process</a:t>
            </a:r>
            <a:r>
              <a:rPr lang="de-DE" dirty="0" smtClean="0"/>
              <a:t>()</a:t>
            </a:r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323528" y="5236437"/>
            <a:ext cx="3849329" cy="314476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660554" y="3863508"/>
            <a:ext cx="737810" cy="495905"/>
          </a:xfrm>
          <a:prstGeom prst="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</a:t>
            </a:r>
            <a:r>
              <a:rPr lang="de-DE" baseline="-25000" dirty="0" smtClean="0"/>
              <a:t>1</a:t>
            </a:r>
            <a:endParaRPr lang="de-DE" baseline="-25000" dirty="0"/>
          </a:p>
        </p:txBody>
      </p:sp>
      <p:sp>
        <p:nvSpPr>
          <p:cNvPr id="15" name="Rechteck 14"/>
          <p:cNvSpPr/>
          <p:nvPr/>
        </p:nvSpPr>
        <p:spPr>
          <a:xfrm>
            <a:off x="1736876" y="3863508"/>
            <a:ext cx="737810" cy="495905"/>
          </a:xfrm>
          <a:prstGeom prst="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</a:t>
            </a:r>
            <a:r>
              <a:rPr lang="de-DE" baseline="-25000" dirty="0" smtClean="0"/>
              <a:t>2</a:t>
            </a:r>
            <a:endParaRPr lang="de-DE" baseline="-25000" dirty="0"/>
          </a:p>
        </p:txBody>
      </p:sp>
      <p:sp>
        <p:nvSpPr>
          <p:cNvPr id="16" name="Rechteck 15"/>
          <p:cNvSpPr/>
          <p:nvPr/>
        </p:nvSpPr>
        <p:spPr>
          <a:xfrm>
            <a:off x="2844800" y="3863508"/>
            <a:ext cx="737810" cy="495905"/>
          </a:xfrm>
          <a:prstGeom prst="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</a:t>
            </a:r>
            <a:endParaRPr lang="de-DE" dirty="0"/>
          </a:p>
        </p:txBody>
      </p:sp>
      <p:sp>
        <p:nvSpPr>
          <p:cNvPr id="17" name="Abgerundetes Rechteck 16"/>
          <p:cNvSpPr/>
          <p:nvPr/>
        </p:nvSpPr>
        <p:spPr>
          <a:xfrm>
            <a:off x="4564119" y="4507993"/>
            <a:ext cx="1901996" cy="435429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de-DE" dirty="0" err="1" smtClean="0"/>
              <a:t>Criteria</a:t>
            </a:r>
            <a:r>
              <a:rPr lang="de-DE" dirty="0" smtClean="0"/>
              <a:t> View</a:t>
            </a:r>
            <a:endParaRPr lang="de-DE" dirty="0"/>
          </a:p>
        </p:txBody>
      </p:sp>
      <p:sp>
        <p:nvSpPr>
          <p:cNvPr id="18" name="Inhaltsplatzhalter 4"/>
          <p:cNvSpPr txBox="1">
            <a:spLocks/>
          </p:cNvSpPr>
          <p:nvPr/>
        </p:nvSpPr>
        <p:spPr>
          <a:xfrm>
            <a:off x="4576214" y="4826234"/>
            <a:ext cx="3849329" cy="15331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Wingdings" pitchFamily="2" charset="2"/>
              <a:buChar char="§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SzPct val="80000"/>
              <a:buFont typeface="Wingdings" pitchFamily="2" charset="2"/>
              <a:buChar char="§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SzPct val="80000"/>
              <a:buFont typeface="Wingdings" pitchFamily="2" charset="2"/>
              <a:buChar char="§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8988" indent="-230188" algn="l" defTabSz="914400" rtl="0" eaLnBrk="1" latinLnBrk="0" hangingPunct="1">
              <a:spcBef>
                <a:spcPct val="20000"/>
              </a:spcBef>
              <a:buClr>
                <a:srgbClr val="007749"/>
              </a:buClr>
              <a:buFont typeface="Symbol" pitchFamily="18" charset="2"/>
              <a:buChar char="-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/>
              <a:t>Call </a:t>
            </a:r>
            <a:r>
              <a:rPr lang="de-DE" dirty="0" err="1" smtClean="0"/>
              <a:t>spec</a:t>
            </a:r>
            <a:r>
              <a:rPr lang="de-DE" dirty="0" smtClean="0"/>
              <a:t>	100%</a:t>
            </a:r>
          </a:p>
          <a:p>
            <a:r>
              <a:rPr lang="de-DE" dirty="0" smtClean="0"/>
              <a:t>Call </a:t>
            </a:r>
            <a:r>
              <a:rPr lang="de-DE" dirty="0" err="1" smtClean="0"/>
              <a:t>obs</a:t>
            </a:r>
            <a:r>
              <a:rPr lang="de-DE" dirty="0" smtClean="0"/>
              <a:t>	100%</a:t>
            </a:r>
          </a:p>
          <a:p>
            <a:r>
              <a:rPr lang="de-DE" dirty="0" err="1" smtClean="0"/>
              <a:t>Branch</a:t>
            </a:r>
            <a:r>
              <a:rPr lang="de-DE" dirty="0" smtClean="0"/>
              <a:t>	050%</a:t>
            </a:r>
          </a:p>
          <a:p>
            <a:pPr lvl="1"/>
            <a:r>
              <a:rPr lang="de-DE" dirty="0" err="1" smtClean="0"/>
              <a:t>Failed</a:t>
            </a:r>
            <a:r>
              <a:rPr lang="de-DE" dirty="0" smtClean="0"/>
              <a:t> 1</a:t>
            </a:r>
          </a:p>
        </p:txBody>
      </p:sp>
      <p:sp>
        <p:nvSpPr>
          <p:cNvPr id="19" name="Rechteck 18"/>
          <p:cNvSpPr/>
          <p:nvPr/>
        </p:nvSpPr>
        <p:spPr>
          <a:xfrm>
            <a:off x="4564119" y="5947326"/>
            <a:ext cx="3849329" cy="314476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Abgerundetes Rechteck 19"/>
          <p:cNvSpPr/>
          <p:nvPr/>
        </p:nvSpPr>
        <p:spPr>
          <a:xfrm>
            <a:off x="7232952" y="5992710"/>
            <a:ext cx="1088571" cy="216024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de-DE" dirty="0" err="1" smtClean="0"/>
              <a:t>visualize</a:t>
            </a:r>
            <a:endParaRPr lang="de-DE" dirty="0"/>
          </a:p>
        </p:txBody>
      </p:sp>
      <p:sp>
        <p:nvSpPr>
          <p:cNvPr id="21" name="Abgerundetes Rechteck 20"/>
          <p:cNvSpPr/>
          <p:nvPr/>
        </p:nvSpPr>
        <p:spPr>
          <a:xfrm>
            <a:off x="7232952" y="5291963"/>
            <a:ext cx="1088571" cy="216024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de-DE" dirty="0" err="1" smtClean="0"/>
              <a:t>visualize</a:t>
            </a:r>
            <a:endParaRPr lang="de-DE" dirty="0"/>
          </a:p>
        </p:txBody>
      </p:sp>
      <p:sp>
        <p:nvSpPr>
          <p:cNvPr id="22" name="Abgerundetes Rechteck 21"/>
          <p:cNvSpPr/>
          <p:nvPr/>
        </p:nvSpPr>
        <p:spPr>
          <a:xfrm>
            <a:off x="7232952" y="4939511"/>
            <a:ext cx="1088571" cy="216024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de-DE" dirty="0" err="1" smtClean="0"/>
              <a:t>visualize</a:t>
            </a:r>
            <a:endParaRPr lang="de-DE" dirty="0"/>
          </a:p>
        </p:txBody>
      </p:sp>
      <p:sp>
        <p:nvSpPr>
          <p:cNvPr id="23" name="Abgerundetes Rechteck 22"/>
          <p:cNvSpPr/>
          <p:nvPr/>
        </p:nvSpPr>
        <p:spPr>
          <a:xfrm>
            <a:off x="7232952" y="5642723"/>
            <a:ext cx="1088571" cy="216024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de-DE" dirty="0" err="1" smtClean="0"/>
              <a:t>visualize</a:t>
            </a:r>
            <a:endParaRPr lang="de-DE" dirty="0"/>
          </a:p>
        </p:txBody>
      </p:sp>
      <p:cxnSp>
        <p:nvCxnSpPr>
          <p:cNvPr id="25" name="Gerade Verbindung mit Pfeil 24"/>
          <p:cNvCxnSpPr>
            <a:stCxn id="9" idx="1"/>
            <a:endCxn id="5" idx="1"/>
          </p:cNvCxnSpPr>
          <p:nvPr/>
        </p:nvCxnSpPr>
        <p:spPr>
          <a:xfrm rot="10800000">
            <a:off x="323528" y="2185074"/>
            <a:ext cx="12700" cy="1919787"/>
          </a:xfrm>
          <a:prstGeom prst="bentConnector3">
            <a:avLst>
              <a:gd name="adj1" fmla="val 1800000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4"/>
          <p:cNvCxnSpPr/>
          <p:nvPr/>
        </p:nvCxnSpPr>
        <p:spPr>
          <a:xfrm rot="10800000">
            <a:off x="323528" y="4201621"/>
            <a:ext cx="12700" cy="1653955"/>
          </a:xfrm>
          <a:prstGeom prst="bentConnector3">
            <a:avLst>
              <a:gd name="adj1" fmla="val 1800000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4"/>
          <p:cNvCxnSpPr>
            <a:stCxn id="18" idx="2"/>
            <a:endCxn id="12" idx="3"/>
          </p:cNvCxnSpPr>
          <p:nvPr/>
        </p:nvCxnSpPr>
        <p:spPr>
          <a:xfrm rot="5400000" flipH="1">
            <a:off x="5036593" y="4895079"/>
            <a:ext cx="600550" cy="2328022"/>
          </a:xfrm>
          <a:prstGeom prst="bentConnector4">
            <a:avLst>
              <a:gd name="adj1" fmla="val -38065"/>
              <a:gd name="adj2" fmla="val 91337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24"/>
          <p:cNvCxnSpPr>
            <a:stCxn id="18" idx="2"/>
            <a:endCxn id="9" idx="3"/>
          </p:cNvCxnSpPr>
          <p:nvPr/>
        </p:nvCxnSpPr>
        <p:spPr>
          <a:xfrm rot="5400000" flipH="1">
            <a:off x="4209615" y="4068102"/>
            <a:ext cx="2254505" cy="2328022"/>
          </a:xfrm>
          <a:prstGeom prst="bentConnector4">
            <a:avLst>
              <a:gd name="adj1" fmla="val -10140"/>
              <a:gd name="adj2" fmla="val 91337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24"/>
          <p:cNvCxnSpPr>
            <a:stCxn id="18" idx="2"/>
            <a:endCxn id="5" idx="3"/>
          </p:cNvCxnSpPr>
          <p:nvPr/>
        </p:nvCxnSpPr>
        <p:spPr>
          <a:xfrm rot="5400000" flipH="1">
            <a:off x="3249722" y="3108208"/>
            <a:ext cx="4174292" cy="2328022"/>
          </a:xfrm>
          <a:prstGeom prst="bentConnector4">
            <a:avLst>
              <a:gd name="adj1" fmla="val -5476"/>
              <a:gd name="adj2" fmla="val 91337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4995333" y="1499810"/>
            <a:ext cx="266096" cy="266095"/>
          </a:xfrm>
          <a:prstGeom prst="ellipse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Abgerundetes Rechteck 46"/>
          <p:cNvSpPr/>
          <p:nvPr/>
        </p:nvSpPr>
        <p:spPr>
          <a:xfrm>
            <a:off x="4995333" y="1995713"/>
            <a:ext cx="3132666" cy="1651138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2" name="Gruppierung 51"/>
          <p:cNvGrpSpPr/>
          <p:nvPr/>
        </p:nvGrpSpPr>
        <p:grpSpPr>
          <a:xfrm>
            <a:off x="4934856" y="3842680"/>
            <a:ext cx="387050" cy="387049"/>
            <a:chOff x="4934856" y="3842680"/>
            <a:chExt cx="387050" cy="387049"/>
          </a:xfrm>
        </p:grpSpPr>
        <p:sp>
          <p:nvSpPr>
            <p:cNvPr id="49" name="Oval 48"/>
            <p:cNvSpPr/>
            <p:nvPr/>
          </p:nvSpPr>
          <p:spPr>
            <a:xfrm>
              <a:off x="4934856" y="3842680"/>
              <a:ext cx="387050" cy="387049"/>
            </a:xfrm>
            <a:prstGeom prst="ellipse">
              <a:avLst/>
            </a:prstGeom>
            <a:solidFill>
              <a:srgbClr val="0077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51" name="Gruppierung 50"/>
            <p:cNvGrpSpPr/>
            <p:nvPr/>
          </p:nvGrpSpPr>
          <p:grpSpPr>
            <a:xfrm>
              <a:off x="4995333" y="3903157"/>
              <a:ext cx="266096" cy="266095"/>
              <a:chOff x="4995333" y="3986615"/>
              <a:chExt cx="266096" cy="266095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4995333" y="3986615"/>
                <a:ext cx="266096" cy="2660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041295" y="4032576"/>
                <a:ext cx="174173" cy="174173"/>
              </a:xfrm>
              <a:prstGeom prst="ellipse">
                <a:avLst/>
              </a:prstGeom>
              <a:solidFill>
                <a:srgbClr val="0077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53" name="Abgerundetes Rechteck 52"/>
          <p:cNvSpPr/>
          <p:nvPr/>
        </p:nvSpPr>
        <p:spPr>
          <a:xfrm>
            <a:off x="5076059" y="2080381"/>
            <a:ext cx="1424820" cy="1509759"/>
          </a:xfrm>
          <a:prstGeom prst="roundRect">
            <a:avLst>
              <a:gd name="adj" fmla="val 225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x</a:t>
            </a:r>
            <a:r>
              <a:rPr lang="de-DE" dirty="0" smtClean="0">
                <a:solidFill>
                  <a:schemeClr val="tx1"/>
                </a:solidFill>
              </a:rPr>
              <a:t>&lt; 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4" name="Abgerundetes Rechteck 53"/>
          <p:cNvSpPr/>
          <p:nvPr/>
        </p:nvSpPr>
        <p:spPr>
          <a:xfrm>
            <a:off x="6603563" y="2080382"/>
            <a:ext cx="1424820" cy="1509758"/>
          </a:xfrm>
          <a:prstGeom prst="roundRect">
            <a:avLst>
              <a:gd name="adj" fmla="val 2256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x</a:t>
            </a:r>
            <a:r>
              <a:rPr lang="de-DE" dirty="0" smtClean="0">
                <a:solidFill>
                  <a:schemeClr val="tx1"/>
                </a:solidFill>
              </a:rPr>
              <a:t> &gt;= 1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46" idx="4"/>
            <a:endCxn id="47" idx="0"/>
          </p:cNvCxnSpPr>
          <p:nvPr/>
        </p:nvCxnSpPr>
        <p:spPr>
          <a:xfrm rot="16200000" flipH="1">
            <a:off x="5730119" y="1164166"/>
            <a:ext cx="229808" cy="1433285"/>
          </a:xfrm>
          <a:prstGeom prst="bentConnector3">
            <a:avLst>
              <a:gd name="adj1" fmla="val 50000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mit Pfeil 57"/>
          <p:cNvCxnSpPr>
            <a:stCxn id="47" idx="2"/>
            <a:endCxn id="49" idx="0"/>
          </p:cNvCxnSpPr>
          <p:nvPr/>
        </p:nvCxnSpPr>
        <p:spPr>
          <a:xfrm rot="5400000">
            <a:off x="5747110" y="3028123"/>
            <a:ext cx="195829" cy="1433285"/>
          </a:xfrm>
          <a:prstGeom prst="bentConnector3">
            <a:avLst>
              <a:gd name="adj1" fmla="val 50000"/>
            </a:avLst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mit Pfeil 24"/>
          <p:cNvCxnSpPr>
            <a:stCxn id="20" idx="3"/>
            <a:endCxn id="44" idx="3"/>
          </p:cNvCxnSpPr>
          <p:nvPr/>
        </p:nvCxnSpPr>
        <p:spPr>
          <a:xfrm flipV="1">
            <a:off x="8321523" y="2822636"/>
            <a:ext cx="104020" cy="3278086"/>
          </a:xfrm>
          <a:prstGeom prst="bentConnector3">
            <a:avLst>
              <a:gd name="adj1" fmla="val 319765"/>
            </a:avLst>
          </a:prstGeom>
          <a:ln>
            <a:prstDash val="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Zylinder 68"/>
          <p:cNvSpPr/>
          <p:nvPr/>
        </p:nvSpPr>
        <p:spPr>
          <a:xfrm>
            <a:off x="3858681" y="1010934"/>
            <a:ext cx="197302" cy="229133"/>
          </a:xfrm>
          <a:prstGeom prst="can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Abgerundetes Rechteck 69"/>
          <p:cNvSpPr/>
          <p:nvPr/>
        </p:nvSpPr>
        <p:spPr>
          <a:xfrm>
            <a:off x="2967412" y="5272723"/>
            <a:ext cx="1088571" cy="216024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de-DE" dirty="0" err="1" smtClean="0"/>
              <a:t>show</a:t>
            </a:r>
            <a:endParaRPr lang="de-DE" dirty="0"/>
          </a:p>
        </p:txBody>
      </p:sp>
      <p:sp>
        <p:nvSpPr>
          <p:cNvPr id="71" name="Abgerundetes Rechteck 70"/>
          <p:cNvSpPr/>
          <p:nvPr/>
        </p:nvSpPr>
        <p:spPr>
          <a:xfrm>
            <a:off x="2971490" y="5650803"/>
            <a:ext cx="1088571" cy="216024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de-DE" dirty="0" err="1" smtClean="0"/>
              <a:t>show</a:t>
            </a:r>
            <a:endParaRPr lang="de-DE" dirty="0"/>
          </a:p>
        </p:txBody>
      </p:sp>
      <p:sp>
        <p:nvSpPr>
          <p:cNvPr id="72" name="Abgerundetes Rechteck 71"/>
          <p:cNvSpPr/>
          <p:nvPr/>
        </p:nvSpPr>
        <p:spPr>
          <a:xfrm>
            <a:off x="2975568" y="6028883"/>
            <a:ext cx="1088571" cy="216024"/>
          </a:xfrm>
          <a:prstGeom prst="roundRect">
            <a:avLst/>
          </a:prstGeom>
          <a:solidFill>
            <a:srgbClr val="007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de-DE" dirty="0" err="1" smtClean="0"/>
              <a:t>show</a:t>
            </a:r>
            <a:endParaRPr lang="de-DE" dirty="0"/>
          </a:p>
        </p:txBody>
      </p:sp>
      <p:cxnSp>
        <p:nvCxnSpPr>
          <p:cNvPr id="73" name="Gerade Verbindung mit Pfeil 24"/>
          <p:cNvCxnSpPr>
            <a:stCxn id="70" idx="3"/>
            <a:endCxn id="44" idx="1"/>
          </p:cNvCxnSpPr>
          <p:nvPr/>
        </p:nvCxnSpPr>
        <p:spPr>
          <a:xfrm flipV="1">
            <a:off x="4055983" y="2822636"/>
            <a:ext cx="520231" cy="2558099"/>
          </a:xfrm>
          <a:prstGeom prst="bentConnector3">
            <a:avLst>
              <a:gd name="adj1" fmla="val 70925"/>
            </a:avLst>
          </a:prstGeom>
          <a:ln>
            <a:prstDash val="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Datumsplatzhalter 7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82BF-CB29-064E-A2D9-2C1912B4AF41}" type="datetime1">
              <a:rPr lang="de-DE" smtClean="0"/>
              <a:t>25.05.12</a:t>
            </a:fld>
            <a:endParaRPr lang="de-DE"/>
          </a:p>
        </p:txBody>
      </p:sp>
      <p:sp>
        <p:nvSpPr>
          <p:cNvPr id="78" name="Fußzeilenplatzhalter 7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Henning Groenda: Coverage Criteria for Palladio</a:t>
            </a:r>
            <a:endParaRPr lang="de-DE"/>
          </a:p>
        </p:txBody>
      </p:sp>
      <p:sp>
        <p:nvSpPr>
          <p:cNvPr id="79" name="Foliennummernplatzhalter 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397A0-8FB8-7748-94E5-CEA25BECEADF}" type="slidenum">
              <a:rPr lang="de-DE" smtClean="0"/>
              <a:t>7</a:t>
            </a:fld>
            <a:endParaRPr lang="de-DE"/>
          </a:p>
        </p:txBody>
      </p:sp>
      <p:sp>
        <p:nvSpPr>
          <p:cNvPr id="2" name="Gefaltete Ecke 1"/>
          <p:cNvSpPr/>
          <p:nvPr/>
        </p:nvSpPr>
        <p:spPr>
          <a:xfrm>
            <a:off x="1519405" y="2703132"/>
            <a:ext cx="2234711" cy="367924"/>
          </a:xfrm>
          <a:prstGeom prst="foldedCorner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CoverageRun</a:t>
            </a:r>
            <a:endParaRPr lang="de-DE" dirty="0"/>
          </a:p>
        </p:txBody>
      </p:sp>
      <p:sp>
        <p:nvSpPr>
          <p:cNvPr id="55" name="Gefaltete Ecke 54"/>
          <p:cNvSpPr/>
          <p:nvPr/>
        </p:nvSpPr>
        <p:spPr>
          <a:xfrm>
            <a:off x="1237113" y="2316211"/>
            <a:ext cx="2234711" cy="367924"/>
          </a:xfrm>
          <a:prstGeom prst="foldedCorner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CoverageSuite</a:t>
            </a:r>
            <a:endParaRPr lang="de-DE" dirty="0"/>
          </a:p>
        </p:txBody>
      </p:sp>
      <p:sp>
        <p:nvSpPr>
          <p:cNvPr id="56" name="Gefaltete Ecke 55"/>
          <p:cNvSpPr/>
          <p:nvPr/>
        </p:nvSpPr>
        <p:spPr>
          <a:xfrm>
            <a:off x="4784291" y="5614158"/>
            <a:ext cx="1720141" cy="367924"/>
          </a:xfrm>
          <a:prstGeom prst="foldedCorner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Criterion.name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23252237"/>
      </p:ext>
    </p:extLst>
  </p:cSld>
  <p:clrMapOvr>
    <a:masterClrMapping/>
  </p:clrMapOvr>
</p:sld>
</file>

<file path=ppt/theme/theme1.xml><?xml version="1.0" encoding="utf-8"?>
<a:theme xmlns:a="http://schemas.openxmlformats.org/drawingml/2006/main" name="FZI (2010-11-23)">
  <a:themeElements>
    <a:clrScheme name="FZI2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7749"/>
      </a:accent1>
      <a:accent2>
        <a:srgbClr val="C20831"/>
      </a:accent2>
      <a:accent3>
        <a:srgbClr val="0064A3"/>
      </a:accent3>
      <a:accent4>
        <a:srgbClr val="E8AD00"/>
      </a:accent4>
      <a:accent5>
        <a:srgbClr val="00869A"/>
      </a:accent5>
      <a:accent6>
        <a:srgbClr val="8BB31D"/>
      </a:accent6>
      <a:hlink>
        <a:srgbClr val="0000FF"/>
      </a:hlink>
      <a:folHlink>
        <a:srgbClr val="8B1F61"/>
      </a:folHlink>
    </a:clrScheme>
    <a:fontScheme name="Benutzerdefiniert 1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74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FZI Design.thmx</Template>
  <TotalTime>0</TotalTime>
  <Words>570</Words>
  <Application>Microsoft Macintosh PowerPoint</Application>
  <PresentationFormat>Bildschirmpräsentation (4:3)</PresentationFormat>
  <Paragraphs>145</Paragraphs>
  <Slides>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FZI (2010-11-23)</vt:lpstr>
      <vt:lpstr>Criteria and Coverage Specifications</vt:lpstr>
      <vt:lpstr>Coverage Framework and Model Updates</vt:lpstr>
      <vt:lpstr>Input/Output Model Coverage Specifications -&gt; Achieved Coverage</vt:lpstr>
      <vt:lpstr>Coverage Requirements Required Information</vt:lpstr>
      <vt:lpstr>Coverage Specification Observation</vt:lpstr>
      <vt:lpstr>Coverage Specification Observation Example call obs and partial path</vt:lpstr>
      <vt:lpstr>Presentation of Coverage Information</vt:lpstr>
    </vt:vector>
  </TitlesOfParts>
  <Company>FZI Forschungszentrum Informatik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Requirement Specification Required Information</dc:title>
  <dc:creator>Henning Groenda</dc:creator>
  <cp:lastModifiedBy>Henning Groenda</cp:lastModifiedBy>
  <cp:revision>16</cp:revision>
  <cp:lastPrinted>2012-05-24T12:06:16Z</cp:lastPrinted>
  <dcterms:created xsi:type="dcterms:W3CDTF">2012-05-24T08:40:24Z</dcterms:created>
  <dcterms:modified xsi:type="dcterms:W3CDTF">2012-05-25T06:57:29Z</dcterms:modified>
</cp:coreProperties>
</file>